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4"/>
  </p:sldMasterIdLst>
  <p:notesMasterIdLst>
    <p:notesMasterId r:id="rId30"/>
  </p:notesMasterIdLst>
  <p:handoutMasterIdLst>
    <p:handoutMasterId r:id="rId31"/>
  </p:handoutMasterIdLst>
  <p:sldIdLst>
    <p:sldId id="292" r:id="rId5"/>
    <p:sldId id="258" r:id="rId6"/>
    <p:sldId id="284" r:id="rId7"/>
    <p:sldId id="266" r:id="rId8"/>
    <p:sldId id="257" r:id="rId9"/>
    <p:sldId id="275" r:id="rId10"/>
    <p:sldId id="276" r:id="rId11"/>
    <p:sldId id="259" r:id="rId12"/>
    <p:sldId id="281" r:id="rId13"/>
    <p:sldId id="265" r:id="rId14"/>
    <p:sldId id="264" r:id="rId15"/>
    <p:sldId id="278" r:id="rId16"/>
    <p:sldId id="277" r:id="rId17"/>
    <p:sldId id="280" r:id="rId18"/>
    <p:sldId id="267" r:id="rId19"/>
    <p:sldId id="285" r:id="rId20"/>
    <p:sldId id="268" r:id="rId21"/>
    <p:sldId id="287" r:id="rId22"/>
    <p:sldId id="270" r:id="rId23"/>
    <p:sldId id="271" r:id="rId24"/>
    <p:sldId id="272" r:id="rId25"/>
    <p:sldId id="273" r:id="rId26"/>
    <p:sldId id="286" r:id="rId27"/>
    <p:sldId id="288" r:id="rId28"/>
    <p:sldId id="293" r:id="rId29"/>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73B8"/>
    <a:srgbClr val="E7AA42"/>
    <a:srgbClr val="39A2CF"/>
    <a:srgbClr val="37A1CE"/>
    <a:srgbClr val="E98B0D"/>
    <a:srgbClr val="7A78B2"/>
    <a:srgbClr val="FBC183"/>
    <a:srgbClr val="EEB7AD"/>
    <a:srgbClr val="0037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39" autoAdjust="0"/>
  </p:normalViewPr>
  <p:slideViewPr>
    <p:cSldViewPr snapToGrid="0">
      <p:cViewPr varScale="1">
        <p:scale>
          <a:sx n="77" d="100"/>
          <a:sy n="77" d="100"/>
        </p:scale>
        <p:origin x="567" y="267"/>
      </p:cViewPr>
      <p:guideLst/>
    </p:cSldViewPr>
  </p:slideViewPr>
  <p:notesTextViewPr>
    <p:cViewPr>
      <p:scale>
        <a:sx n="1" d="1"/>
        <a:sy n="1" d="1"/>
      </p:scale>
      <p:origin x="0" y="0"/>
    </p:cViewPr>
  </p:notesTextViewPr>
  <p:sorterViewPr>
    <p:cViewPr varScale="1">
      <p:scale>
        <a:sx n="1" d="1"/>
        <a:sy n="1" d="1"/>
      </p:scale>
      <p:origin x="0" y="-8817"/>
    </p:cViewPr>
  </p:sorterViewPr>
  <p:notesViewPr>
    <p:cSldViewPr snapToGrid="0">
      <p:cViewPr varScale="1">
        <p:scale>
          <a:sx n="89" d="100"/>
          <a:sy n="89" d="100"/>
        </p:scale>
        <p:origin x="3798"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623AA0E9-8CD0-4A6E-A65E-A06028B83F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dirty="0"/>
          </a:p>
        </p:txBody>
      </p:sp>
      <p:sp>
        <p:nvSpPr>
          <p:cNvPr id="3" name="Segnaposto data 2">
            <a:extLst>
              <a:ext uri="{FF2B5EF4-FFF2-40B4-BE49-F238E27FC236}">
                <a16:creationId xmlns:a16="http://schemas.microsoft.com/office/drawing/2014/main" id="{D5E2408B-C9AB-4665-AC99-B057BD0A43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6FC0A7B-6666-4F41-AD03-C74B76B10001}" type="datetime1">
              <a:rPr lang="it-IT" smtClean="0"/>
              <a:t>03/02/2025</a:t>
            </a:fld>
            <a:endParaRPr lang="it-IT" dirty="0"/>
          </a:p>
        </p:txBody>
      </p:sp>
      <p:sp>
        <p:nvSpPr>
          <p:cNvPr id="4" name="Segnaposto piè di pagina 3">
            <a:extLst>
              <a:ext uri="{FF2B5EF4-FFF2-40B4-BE49-F238E27FC236}">
                <a16:creationId xmlns:a16="http://schemas.microsoft.com/office/drawing/2014/main" id="{8CD1B215-531B-4869-BD98-BD3B1390B1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dirty="0"/>
          </a:p>
        </p:txBody>
      </p:sp>
      <p:sp>
        <p:nvSpPr>
          <p:cNvPr id="5" name="Segnaposto numero diapositiva 4">
            <a:extLst>
              <a:ext uri="{FF2B5EF4-FFF2-40B4-BE49-F238E27FC236}">
                <a16:creationId xmlns:a16="http://schemas.microsoft.com/office/drawing/2014/main" id="{60B53F21-4D67-455D-8074-E9E6EC26FA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52858E0-3D38-47B7-97D4-4FE08D90D359}" type="slidenum">
              <a:rPr lang="it-IT" smtClean="0"/>
              <a:t>‹#›</a:t>
            </a:fld>
            <a:endParaRPr lang="it-IT" dirty="0"/>
          </a:p>
        </p:txBody>
      </p:sp>
    </p:spTree>
    <p:extLst>
      <p:ext uri="{BB962C8B-B14F-4D97-AF65-F5344CB8AC3E}">
        <p14:creationId xmlns:p14="http://schemas.microsoft.com/office/powerpoint/2010/main" val="2821443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0E367B-2E0B-461C-8280-86016408BD7C}" type="datetime1">
              <a:rPr lang="it-IT" smtClean="0"/>
              <a:pPr/>
              <a:t>03/02/2025</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84ECAD9-32EE-4091-BDA5-6BD15ACC5E58}" type="slidenum">
              <a:rPr lang="it-IT" noProof="0" smtClean="0"/>
              <a:t>‹#›</a:t>
            </a:fld>
            <a:endParaRPr lang="it-IT" noProof="0" dirty="0"/>
          </a:p>
        </p:txBody>
      </p:sp>
    </p:spTree>
    <p:extLst>
      <p:ext uri="{BB962C8B-B14F-4D97-AF65-F5344CB8AC3E}">
        <p14:creationId xmlns:p14="http://schemas.microsoft.com/office/powerpoint/2010/main" val="1106618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response criteria, so clinical complete response criteria for rectal cancer have been well defined and they include endoscopic exam, which is a visual disappearance of the rectal primary and a normal digital rectal exam, as well as evaluation of an MRI with lack of signal with DWI, and then regression of target lymph nodes.</a:t>
            </a:r>
            <a:endParaRPr lang="it-IT"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it-IT" dirty="0"/>
          </a:p>
        </p:txBody>
      </p:sp>
      <p:sp>
        <p:nvSpPr>
          <p:cNvPr id="4" name="Slide Number Placeholder 3"/>
          <p:cNvSpPr>
            <a:spLocks noGrp="1"/>
          </p:cNvSpPr>
          <p:nvPr>
            <p:ph type="sldNum" sz="quarter" idx="5"/>
          </p:nvPr>
        </p:nvSpPr>
        <p:spPr/>
        <p:txBody>
          <a:bodyPr/>
          <a:lstStyle/>
          <a:p>
            <a:fld id="{EA3DF836-79EA-4AE3-B494-EDB9B61176BF}" type="slidenum">
              <a:rPr lang="it-IT" smtClean="0"/>
              <a:t>9</a:t>
            </a:fld>
            <a:endParaRPr lang="it-IT"/>
          </a:p>
        </p:txBody>
      </p:sp>
    </p:spTree>
    <p:extLst>
      <p:ext uri="{BB962C8B-B14F-4D97-AF65-F5344CB8AC3E}">
        <p14:creationId xmlns:p14="http://schemas.microsoft.com/office/powerpoint/2010/main" val="3568257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ptos" panose="020B0004020202020204" pitchFamily="34" charset="0"/>
                <a:ea typeface="Aptos" panose="020B0004020202020204" pitchFamily="34" charset="0"/>
                <a:cs typeface="Times New Roman" panose="02020603050405020304" pitchFamily="18" charset="0"/>
              </a:rPr>
              <a:t>And what was actually the fastest in terms of an indicator of time to clinical complete response was circulating tumor DNA. So we used a tumor-informed assay with incredibly high sensitivity-- actually, 97% of patients had positive ctDNA at baseline and they cleared it incredibly quickly. At just 1.38 months was the median time to CCR. And more than half of the patients actually cleared it by the first evaluation at just six weeks.</a:t>
            </a:r>
            <a:endParaRPr lang="it-IT" dirty="0"/>
          </a:p>
        </p:txBody>
      </p:sp>
      <p:sp>
        <p:nvSpPr>
          <p:cNvPr id="4" name="Slide Number Placeholder 3"/>
          <p:cNvSpPr>
            <a:spLocks noGrp="1"/>
          </p:cNvSpPr>
          <p:nvPr>
            <p:ph type="sldNum" sz="quarter" idx="5"/>
          </p:nvPr>
        </p:nvSpPr>
        <p:spPr/>
        <p:txBody>
          <a:bodyPr/>
          <a:lstStyle/>
          <a:p>
            <a:fld id="{EA3DF836-79EA-4AE3-B494-EDB9B61176BF}" type="slidenum">
              <a:rPr lang="it-IT" smtClean="0"/>
              <a:t>13</a:t>
            </a:fld>
            <a:endParaRPr lang="it-IT"/>
          </a:p>
        </p:txBody>
      </p:sp>
    </p:spTree>
    <p:extLst>
      <p:ext uri="{BB962C8B-B14F-4D97-AF65-F5344CB8AC3E}">
        <p14:creationId xmlns:p14="http://schemas.microsoft.com/office/powerpoint/2010/main" val="1367418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Patients were treated with an initial two cycles of </a:t>
            </a:r>
            <a:r>
              <a:rPr lang="en-US" sz="1800" dirty="0" err="1">
                <a:effectLst/>
                <a:latin typeface="Aptos" panose="020B0004020202020204" pitchFamily="34" charset="0"/>
                <a:ea typeface="Aptos" panose="020B0004020202020204" pitchFamily="34" charset="0"/>
                <a:cs typeface="Times New Roman" panose="02020603050405020304" pitchFamily="18" charset="0"/>
              </a:rPr>
              <a:t>sintilimab</a:t>
            </a:r>
            <a:r>
              <a:rPr lang="en-US" sz="1800" dirty="0">
                <a:effectLst/>
                <a:latin typeface="Aptos" panose="020B0004020202020204" pitchFamily="34" charset="0"/>
                <a:ea typeface="Aptos" panose="020B0004020202020204" pitchFamily="34" charset="0"/>
                <a:cs typeface="Times New Roman" panose="02020603050405020304" pitchFamily="18" charset="0"/>
              </a:rPr>
              <a:t> followed by early radiographic assessment to make sure that they weren't having disease progression. And if they had at least 20% tumor regression, they could go on to further I-O therapy, and then ultimately to resection or nonoperative management. Some patients did receive adjuvant </a:t>
            </a:r>
            <a:r>
              <a:rPr lang="en-US" sz="1800" dirty="0" err="1">
                <a:effectLst/>
                <a:latin typeface="Aptos" panose="020B0004020202020204" pitchFamily="34" charset="0"/>
                <a:ea typeface="Aptos" panose="020B0004020202020204" pitchFamily="34" charset="0"/>
                <a:cs typeface="Times New Roman" panose="02020603050405020304" pitchFamily="18" charset="0"/>
              </a:rPr>
              <a:t>amlitelimab</a:t>
            </a:r>
            <a:r>
              <a:rPr lang="en-US" sz="1800" dirty="0">
                <a:effectLst/>
                <a:latin typeface="Aptos" panose="020B0004020202020204" pitchFamily="34" charset="0"/>
                <a:ea typeface="Aptos" panose="020B0004020202020204" pitchFamily="34" charset="0"/>
                <a:cs typeface="Times New Roman" panose="02020603050405020304" pitchFamily="18" charset="0"/>
              </a:rPr>
              <a:t> with or without chemotherapy, and some did go on to nonoperative management. </a:t>
            </a:r>
            <a:endParaRPr lang="it-IT" dirty="0"/>
          </a:p>
        </p:txBody>
      </p:sp>
      <p:sp>
        <p:nvSpPr>
          <p:cNvPr id="4" name="Slide Number Placeholder 3"/>
          <p:cNvSpPr>
            <a:spLocks noGrp="1"/>
          </p:cNvSpPr>
          <p:nvPr>
            <p:ph type="sldNum" sz="quarter" idx="5"/>
          </p:nvPr>
        </p:nvSpPr>
        <p:spPr/>
        <p:txBody>
          <a:bodyPr/>
          <a:lstStyle/>
          <a:p>
            <a:fld id="{EA3DF836-79EA-4AE3-B494-EDB9B61176BF}" type="slidenum">
              <a:rPr lang="it-IT" smtClean="0"/>
              <a:t>17</a:t>
            </a:fld>
            <a:endParaRPr lang="it-IT"/>
          </a:p>
        </p:txBody>
      </p:sp>
    </p:spTree>
    <p:extLst>
      <p:ext uri="{BB962C8B-B14F-4D97-AF65-F5344CB8AC3E}">
        <p14:creationId xmlns:p14="http://schemas.microsoft.com/office/powerpoint/2010/main" val="3324789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Nine of them went on to-- had achieved a clinical complete response that did not require surgery. Six did not achieve a clinical complete response, went on to surgery. Three of those six actually had a path CR, and one patient actually had primary progression on </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sintilimab</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therapy.</a:t>
            </a:r>
            <a:endParaRPr lang="it-IT"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it-IT" dirty="0"/>
          </a:p>
        </p:txBody>
      </p:sp>
      <p:sp>
        <p:nvSpPr>
          <p:cNvPr id="4" name="Slide Number Placeholder 3"/>
          <p:cNvSpPr>
            <a:spLocks noGrp="1"/>
          </p:cNvSpPr>
          <p:nvPr>
            <p:ph type="sldNum" sz="quarter" idx="5"/>
          </p:nvPr>
        </p:nvSpPr>
        <p:spPr/>
        <p:txBody>
          <a:bodyPr/>
          <a:lstStyle/>
          <a:p>
            <a:fld id="{EA3DF836-79EA-4AE3-B494-EDB9B61176BF}" type="slidenum">
              <a:rPr lang="it-IT" smtClean="0"/>
              <a:t>18</a:t>
            </a:fld>
            <a:endParaRPr lang="it-IT"/>
          </a:p>
        </p:txBody>
      </p:sp>
    </p:spTree>
    <p:extLst>
      <p:ext uri="{BB962C8B-B14F-4D97-AF65-F5344CB8AC3E}">
        <p14:creationId xmlns:p14="http://schemas.microsoft.com/office/powerpoint/2010/main" val="3395683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ptos" panose="020B0004020202020204" pitchFamily="34" charset="0"/>
                <a:ea typeface="Aptos" panose="020B0004020202020204" pitchFamily="34" charset="0"/>
                <a:cs typeface="Times New Roman" panose="02020603050405020304" pitchFamily="18" charset="0"/>
              </a:rPr>
              <a:t>So another study that was looking at colorectal, so not specifically rectal, though a good proportion of patients did have rectal cancer, was the </a:t>
            </a:r>
            <a:r>
              <a:rPr lang="en-US" sz="1800" dirty="0" err="1">
                <a:effectLst/>
                <a:latin typeface="Aptos" panose="020B0004020202020204" pitchFamily="34" charset="0"/>
                <a:ea typeface="Aptos" panose="020B0004020202020204" pitchFamily="34" charset="0"/>
                <a:cs typeface="Times New Roman" panose="02020603050405020304" pitchFamily="18" charset="0"/>
              </a:rPr>
              <a:t>toripalimab</a:t>
            </a:r>
            <a:r>
              <a:rPr lang="en-US" sz="1800" dirty="0">
                <a:effectLst/>
                <a:latin typeface="Aptos" panose="020B0004020202020204" pitchFamily="34" charset="0"/>
                <a:ea typeface="Aptos" panose="020B0004020202020204" pitchFamily="34" charset="0"/>
                <a:cs typeface="Times New Roman" panose="02020603050405020304" pitchFamily="18" charset="0"/>
              </a:rPr>
              <a:t> plus or minus celecoxib study in MSI-high disease. These patients all were randomized to either </a:t>
            </a:r>
            <a:r>
              <a:rPr lang="en-US" sz="1800" dirty="0" err="1">
                <a:effectLst/>
                <a:latin typeface="Aptos" panose="020B0004020202020204" pitchFamily="34" charset="0"/>
                <a:ea typeface="Aptos" panose="020B0004020202020204" pitchFamily="34" charset="0"/>
                <a:cs typeface="Times New Roman" panose="02020603050405020304" pitchFamily="18" charset="0"/>
              </a:rPr>
              <a:t>toripalimab</a:t>
            </a:r>
            <a:r>
              <a:rPr lang="en-US" sz="1800" dirty="0">
                <a:effectLst/>
                <a:latin typeface="Aptos" panose="020B0004020202020204" pitchFamily="34" charset="0"/>
                <a:ea typeface="Aptos" panose="020B0004020202020204" pitchFamily="34" charset="0"/>
                <a:cs typeface="Times New Roman" panose="02020603050405020304" pitchFamily="18" charset="0"/>
              </a:rPr>
              <a:t> plus celecoxib or </a:t>
            </a:r>
            <a:r>
              <a:rPr lang="en-US" sz="1800" dirty="0" err="1">
                <a:effectLst/>
                <a:latin typeface="Aptos" panose="020B0004020202020204" pitchFamily="34" charset="0"/>
                <a:ea typeface="Aptos" panose="020B0004020202020204" pitchFamily="34" charset="0"/>
                <a:cs typeface="Times New Roman" panose="02020603050405020304" pitchFamily="18" charset="0"/>
              </a:rPr>
              <a:t>toripalimab</a:t>
            </a:r>
            <a:r>
              <a:rPr lang="en-US" sz="1800" dirty="0">
                <a:effectLst/>
                <a:latin typeface="Aptos" panose="020B0004020202020204" pitchFamily="34" charset="0"/>
                <a:ea typeface="Aptos" panose="020B0004020202020204" pitchFamily="34" charset="0"/>
                <a:cs typeface="Times New Roman" panose="02020603050405020304" pitchFamily="18" charset="0"/>
              </a:rPr>
              <a:t> monotherapy. They all did undergo surgery with curative intent. </a:t>
            </a:r>
            <a:endParaRPr lang="it-IT" dirty="0"/>
          </a:p>
        </p:txBody>
      </p:sp>
      <p:sp>
        <p:nvSpPr>
          <p:cNvPr id="4" name="Slide Number Placeholder 3"/>
          <p:cNvSpPr>
            <a:spLocks noGrp="1"/>
          </p:cNvSpPr>
          <p:nvPr>
            <p:ph type="sldNum" sz="quarter" idx="5"/>
          </p:nvPr>
        </p:nvSpPr>
        <p:spPr/>
        <p:txBody>
          <a:bodyPr/>
          <a:lstStyle/>
          <a:p>
            <a:fld id="{EA3DF836-79EA-4AE3-B494-EDB9B61176BF}" type="slidenum">
              <a:rPr lang="it-IT" smtClean="0"/>
              <a:t>20</a:t>
            </a:fld>
            <a:endParaRPr lang="it-IT"/>
          </a:p>
        </p:txBody>
      </p:sp>
    </p:spTree>
    <p:extLst>
      <p:ext uri="{BB962C8B-B14F-4D97-AF65-F5344CB8AC3E}">
        <p14:creationId xmlns:p14="http://schemas.microsoft.com/office/powerpoint/2010/main" val="2153520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ptos" panose="020B0004020202020204" pitchFamily="34" charset="0"/>
                <a:ea typeface="Aptos" panose="020B0004020202020204" pitchFamily="34" charset="0"/>
                <a:cs typeface="Times New Roman" panose="02020603050405020304" pitchFamily="18" charset="0"/>
              </a:rPr>
              <a:t>15 out of 17 patients, or 88%, achieved a path CR, and 65% in the monotherapy arm. </a:t>
            </a:r>
            <a:endParaRPr lang="it-IT" dirty="0"/>
          </a:p>
        </p:txBody>
      </p:sp>
      <p:sp>
        <p:nvSpPr>
          <p:cNvPr id="4" name="Slide Number Placeholder 3"/>
          <p:cNvSpPr>
            <a:spLocks noGrp="1"/>
          </p:cNvSpPr>
          <p:nvPr>
            <p:ph type="sldNum" sz="quarter" idx="5"/>
          </p:nvPr>
        </p:nvSpPr>
        <p:spPr/>
        <p:txBody>
          <a:bodyPr/>
          <a:lstStyle/>
          <a:p>
            <a:fld id="{EA3DF836-79EA-4AE3-B494-EDB9B61176BF}" type="slidenum">
              <a:rPr lang="it-IT" smtClean="0"/>
              <a:t>21</a:t>
            </a:fld>
            <a:endParaRPr lang="it-IT"/>
          </a:p>
        </p:txBody>
      </p:sp>
    </p:spTree>
    <p:extLst>
      <p:ext uri="{BB962C8B-B14F-4D97-AF65-F5344CB8AC3E}">
        <p14:creationId xmlns:p14="http://schemas.microsoft.com/office/powerpoint/2010/main" val="2297478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Differenze tra risultati istologici e radiologici</a:t>
            </a:r>
          </a:p>
        </p:txBody>
      </p:sp>
      <p:sp>
        <p:nvSpPr>
          <p:cNvPr id="4" name="Slide Number Placeholder 3"/>
          <p:cNvSpPr>
            <a:spLocks noGrp="1"/>
          </p:cNvSpPr>
          <p:nvPr>
            <p:ph type="sldNum" sz="quarter" idx="5"/>
          </p:nvPr>
        </p:nvSpPr>
        <p:spPr/>
        <p:txBody>
          <a:bodyPr/>
          <a:lstStyle/>
          <a:p>
            <a:fld id="{EA3DF836-79EA-4AE3-B494-EDB9B61176BF}" type="slidenum">
              <a:rPr lang="it-IT" smtClean="0"/>
              <a:t>22</a:t>
            </a:fld>
            <a:endParaRPr lang="it-IT"/>
          </a:p>
        </p:txBody>
      </p:sp>
    </p:spTree>
    <p:extLst>
      <p:ext uri="{BB962C8B-B14F-4D97-AF65-F5344CB8AC3E}">
        <p14:creationId xmlns:p14="http://schemas.microsoft.com/office/powerpoint/2010/main" val="1195124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EA3DF836-79EA-4AE3-B494-EDB9B61176BF}" type="slidenum">
              <a:rPr lang="it-IT" smtClean="0"/>
              <a:t>23</a:t>
            </a:fld>
            <a:endParaRPr lang="it-IT"/>
          </a:p>
        </p:txBody>
      </p:sp>
    </p:spTree>
    <p:extLst>
      <p:ext uri="{BB962C8B-B14F-4D97-AF65-F5344CB8AC3E}">
        <p14:creationId xmlns:p14="http://schemas.microsoft.com/office/powerpoint/2010/main" val="559255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spTree>
      <p:nvGrpSpPr>
        <p:cNvPr id="1" name=""/>
        <p:cNvGrpSpPr/>
        <p:nvPr/>
      </p:nvGrpSpPr>
      <p:grpSpPr>
        <a:xfrm>
          <a:off x="0" y="0"/>
          <a:ext cx="0" cy="0"/>
          <a:chOff x="0" y="0"/>
          <a:chExt cx="0" cy="0"/>
        </a:xfrm>
      </p:grpSpPr>
      <p:sp>
        <p:nvSpPr>
          <p:cNvPr id="11" name="Segnaposto immagine 9">
            <a:extLst>
              <a:ext uri="{FF2B5EF4-FFF2-40B4-BE49-F238E27FC236}">
                <a16:creationId xmlns:a16="http://schemas.microsoft.com/office/drawing/2014/main" id="{D1D313A2-A4D4-40DF-A0C2-C29F64168525}"/>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54DB44FF-F9B4-4E5D-9888-DD07079D4562}" type="datetime1">
              <a:rPr lang="it-IT" noProof="0" smtClean="0"/>
              <a:t>03/02/2025</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a:t>
            </a:fld>
            <a:endParaRPr lang="it-IT" noProof="0" dirty="0"/>
          </a:p>
        </p:txBody>
      </p:sp>
      <p:sp>
        <p:nvSpPr>
          <p:cNvPr id="3" name="Sottotitolo 2"/>
          <p:cNvSpPr>
            <a:spLocks noGrp="1"/>
          </p:cNvSpPr>
          <p:nvPr>
            <p:ph type="subTitle" idx="1"/>
          </p:nvPr>
        </p:nvSpPr>
        <p:spPr>
          <a:xfrm>
            <a:off x="1212850" y="4508500"/>
            <a:ext cx="5118100" cy="1279652"/>
          </a:xfrm>
        </p:spPr>
        <p:txBody>
          <a:bodyPr lIns="91440" rIns="91440" rtlCol="0">
            <a:normAutofit/>
          </a:bodyPr>
          <a:lstStyle>
            <a:lvl1pPr marL="0" indent="0" algn="l">
              <a:buNone/>
              <a:defRPr sz="2400" cap="all" spc="200" baseline="0">
                <a:solidFill>
                  <a:schemeClr val="bg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2" name="Titolo 1"/>
          <p:cNvSpPr>
            <a:spLocks noGrp="1"/>
          </p:cNvSpPr>
          <p:nvPr>
            <p:ph type="ctrTitle"/>
          </p:nvPr>
        </p:nvSpPr>
        <p:spPr>
          <a:xfrm>
            <a:off x="1212850" y="2057400"/>
            <a:ext cx="5118100" cy="1929066"/>
          </a:xfrm>
        </p:spPr>
        <p:txBody>
          <a:bodyPr rtlCol="0" anchor="b">
            <a:noAutofit/>
          </a:bodyPr>
          <a:lstStyle>
            <a:lvl1pPr algn="l">
              <a:lnSpc>
                <a:spcPct val="90000"/>
              </a:lnSpc>
              <a:defRPr sz="5400" b="1" spc="-50" baseline="0">
                <a:solidFill>
                  <a:schemeClr val="bg1"/>
                </a:solidFill>
                <a:latin typeface="+mn-lt"/>
              </a:defRPr>
            </a:lvl1pPr>
          </a:lstStyle>
          <a:p>
            <a:pPr rtl="0"/>
            <a:r>
              <a:rPr lang="it-IT" noProof="0"/>
              <a:t>Fare clic per modificare lo stile del titolo dello schema</a:t>
            </a:r>
            <a:endParaRPr lang="it-IT" noProof="0" dirty="0"/>
          </a:p>
        </p:txBody>
      </p:sp>
    </p:spTree>
    <p:extLst>
      <p:ext uri="{BB962C8B-B14F-4D97-AF65-F5344CB8AC3E}">
        <p14:creationId xmlns:p14="http://schemas.microsoft.com/office/powerpoint/2010/main" val="672700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786383"/>
            <a:ext cx="3068833" cy="2093975"/>
          </a:xfrm>
        </p:spPr>
        <p:txBody>
          <a:bodyPr rtlCol="0" anchor="b">
            <a:normAutofit/>
          </a:bodyPr>
          <a:lstStyle>
            <a:lvl1pPr>
              <a:lnSpc>
                <a:spcPct val="90000"/>
              </a:lnSpc>
              <a:defRPr sz="3600" b="0">
                <a:solidFill>
                  <a:srgbClr val="FFFFFF"/>
                </a:solidFill>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458984" y="812800"/>
            <a:ext cx="5713841" cy="4868609"/>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testo 3"/>
          <p:cNvSpPr>
            <a:spLocks noGrp="1"/>
          </p:cNvSpPr>
          <p:nvPr>
            <p:ph type="body" sz="half" idx="2" hasCustomPrompt="1"/>
          </p:nvPr>
        </p:nvSpPr>
        <p:spPr>
          <a:xfrm>
            <a:off x="1092200" y="3043050"/>
            <a:ext cx="3068832" cy="2638359"/>
          </a:xfrm>
        </p:spPr>
        <p:txBody>
          <a:bodyPr lIns="91440" rIns="91440" rtlCol="0">
            <a:normAutofit/>
          </a:bodyPr>
          <a:lstStyle>
            <a:lvl1pPr marL="0" indent="0" rtl="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dirty="0"/>
              <a:t>Fare clic per modificare gli stili del testo dello schema</a:t>
            </a:r>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139700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624142"/>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251FC1-1A75-47DA-9A6E-B43CF6E86A62}" type="datetime1">
              <a:rPr lang="it-IT" noProof="0" smtClean="0"/>
              <a:t>03/02/2025</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rtl="0"/>
              <a:t>‹#›</a:t>
            </a:fld>
            <a:endParaRPr lang="it-IT" noProof="0" dirty="0"/>
          </a:p>
        </p:txBody>
      </p:sp>
      <p:cxnSp>
        <p:nvCxnSpPr>
          <p:cNvPr id="15" name="Connecteur droit 19">
            <a:extLst>
              <a:ext uri="{FF2B5EF4-FFF2-40B4-BE49-F238E27FC236}">
                <a16:creationId xmlns:a16="http://schemas.microsoft.com/office/drawing/2014/main" id="{D84C14C5-D99C-45CD-8001-AC745F4FB49B}"/>
              </a:ext>
            </a:extLst>
          </p:cNvPr>
          <p:cNvCxnSpPr>
            <a:cxnSpLocks/>
          </p:cNvCxnSpPr>
          <p:nvPr userDrawn="1"/>
        </p:nvCxnSpPr>
        <p:spPr>
          <a:xfrm flipH="1">
            <a:off x="1092200" y="6446838"/>
            <a:ext cx="164343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Connecteur droit 19">
            <a:extLst>
              <a:ext uri="{FF2B5EF4-FFF2-40B4-BE49-F238E27FC236}">
                <a16:creationId xmlns:a16="http://schemas.microsoft.com/office/drawing/2014/main" id="{019842DD-D0AB-4E35-9AB2-7DBB6E266120}"/>
              </a:ext>
            </a:extLst>
          </p:cNvPr>
          <p:cNvCxnSpPr>
            <a:cxnSpLocks/>
          </p:cNvCxnSpPr>
          <p:nvPr userDrawn="1"/>
        </p:nvCxnSpPr>
        <p:spPr>
          <a:xfrm flipH="1">
            <a:off x="8420100" y="6429376"/>
            <a:ext cx="100046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Connecteur droit 19">
            <a:extLst>
              <a:ext uri="{FF2B5EF4-FFF2-40B4-BE49-F238E27FC236}">
                <a16:creationId xmlns:a16="http://schemas.microsoft.com/office/drawing/2014/main" id="{832851A7-B301-4616-9843-9A0D06646DFD}"/>
              </a:ext>
            </a:extLst>
          </p:cNvPr>
          <p:cNvCxnSpPr>
            <a:cxnSpLocks/>
          </p:cNvCxnSpPr>
          <p:nvPr userDrawn="1"/>
        </p:nvCxnSpPr>
        <p:spPr>
          <a:xfrm flipH="1" flipV="1">
            <a:off x="10765675" y="6446838"/>
            <a:ext cx="407258" cy="635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5" name="Segnaposto piè di pagina 2">
            <a:extLst>
              <a:ext uri="{FF2B5EF4-FFF2-40B4-BE49-F238E27FC236}">
                <a16:creationId xmlns:a16="http://schemas.microsoft.com/office/drawing/2014/main" id="{82E39F50-459D-C3E1-C6CC-EA208D50E4FE}"/>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2889208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B74319CE-E5CF-4FF9-86AE-7437B4FD3174}" type="datetime1">
              <a:rPr lang="it-IT" noProof="0" smtClean="0"/>
              <a:t>03/02/2025</a:t>
            </a:fld>
            <a:endParaRPr lang="it-IT" noProof="0" dirty="0"/>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a:t>
            </a:fld>
            <a:endParaRPr lang="it-IT" noProof="0" dirty="0"/>
          </a:p>
        </p:txBody>
      </p:sp>
      <p:sp>
        <p:nvSpPr>
          <p:cNvPr id="4" name="Segnaposto piè di pagina 2">
            <a:extLst>
              <a:ext uri="{FF2B5EF4-FFF2-40B4-BE49-F238E27FC236}">
                <a16:creationId xmlns:a16="http://schemas.microsoft.com/office/drawing/2014/main" id="{DC7E41FD-853D-F717-1775-E30235610CE8}"/>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265082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2003424"/>
            <a:ext cx="1036320" cy="185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377398"/>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82620384-FC06-4245-8A4E-BD9C5C3038C1}" type="datetime1">
              <a:rPr lang="it-IT" noProof="0" smtClean="0"/>
              <a:t>03/02/2025</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rtl="0"/>
              <a:t>‹#›</a:t>
            </a:fld>
            <a:endParaRPr lang="it-IT" noProof="0" dirty="0"/>
          </a:p>
        </p:txBody>
      </p:sp>
      <p:sp>
        <p:nvSpPr>
          <p:cNvPr id="5" name="Rettangolo 4">
            <a:extLst>
              <a:ext uri="{FF2B5EF4-FFF2-40B4-BE49-F238E27FC236}">
                <a16:creationId xmlns:a16="http://schemas.microsoft.com/office/drawing/2014/main" id="{6BC7DA98-7B92-4F45-80F8-1AEF72A601CF}"/>
              </a:ext>
            </a:extLst>
          </p:cNvPr>
          <p:cNvSpPr/>
          <p:nvPr userDrawn="1"/>
        </p:nvSpPr>
        <p:spPr>
          <a:xfrm>
            <a:off x="1078230" y="2003423"/>
            <a:ext cx="3576082" cy="18573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2" name="Titolo 1"/>
          <p:cNvSpPr>
            <a:spLocks noGrp="1"/>
          </p:cNvSpPr>
          <p:nvPr>
            <p:ph type="title"/>
          </p:nvPr>
        </p:nvSpPr>
        <p:spPr>
          <a:xfrm>
            <a:off x="1092200" y="1885125"/>
            <a:ext cx="3314700" cy="2093975"/>
          </a:xfrm>
        </p:spPr>
        <p:txBody>
          <a:bodyPr rtlCol="0" anchor="ctr">
            <a:normAutofit/>
          </a:bodyPr>
          <a:lstStyle>
            <a:lvl1pPr>
              <a:lnSpc>
                <a:spcPct val="90000"/>
              </a:lnSpc>
              <a:defRPr sz="4400" b="1">
                <a:solidFill>
                  <a:srgbClr val="FFFFFF"/>
                </a:solidFill>
                <a:latin typeface="+mn-lt"/>
              </a:defRPr>
            </a:lvl1pPr>
          </a:lstStyle>
          <a:p>
            <a:pPr rtl="0"/>
            <a:r>
              <a:rPr lang="it-IT" noProof="0"/>
              <a:t>Fare clic per modificare lo stile del titolo dello schema</a:t>
            </a:r>
            <a:endParaRPr lang="it-IT" noProof="0" dirty="0"/>
          </a:p>
        </p:txBody>
      </p:sp>
      <p:sp>
        <p:nvSpPr>
          <p:cNvPr id="18" name="Rettangolo 17">
            <a:extLst>
              <a:ext uri="{FF2B5EF4-FFF2-40B4-BE49-F238E27FC236}">
                <a16:creationId xmlns:a16="http://schemas.microsoft.com/office/drawing/2014/main" id="{DF96815B-4256-4CE0-9FCF-3A2967CF5792}"/>
              </a:ext>
            </a:extLst>
          </p:cNvPr>
          <p:cNvSpPr/>
          <p:nvPr userDrawn="1"/>
        </p:nvSpPr>
        <p:spPr>
          <a:xfrm>
            <a:off x="1092200" y="993775"/>
            <a:ext cx="1036320" cy="936626"/>
          </a:xfrm>
          <a:prstGeom prst="rect">
            <a:avLst/>
          </a:prstGeom>
          <a:solidFill>
            <a:schemeClr val="tx2">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piè di pagina 2">
            <a:extLst>
              <a:ext uri="{FF2B5EF4-FFF2-40B4-BE49-F238E27FC236}">
                <a16:creationId xmlns:a16="http://schemas.microsoft.com/office/drawing/2014/main" id="{DB5FC7EB-9809-9909-8D31-7667D27CFE29}"/>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181282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bg1"/>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97CAA8-247F-493B-9041-1EB41C0713A1}" type="datetime1">
              <a:rPr lang="it-IT" noProof="0" smtClean="0"/>
              <a:t>03/02/2025</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rtl="0"/>
              <a:t>‹#›</a:t>
            </a:fld>
            <a:endParaRPr lang="it-IT" noProof="0" dirty="0"/>
          </a:p>
        </p:txBody>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4" name="Segnaposto piè di pagina 2">
            <a:extLst>
              <a:ext uri="{FF2B5EF4-FFF2-40B4-BE49-F238E27FC236}">
                <a16:creationId xmlns:a16="http://schemas.microsoft.com/office/drawing/2014/main" id="{F1E388EF-366D-885A-CF06-6BEFE9E1E7F6}"/>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3954305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4984722" y="548355"/>
            <a:ext cx="6054846" cy="634336"/>
          </a:xfrm>
        </p:spPr>
        <p:txBody>
          <a:bodyPr rtlCol="0" anchor="ctr">
            <a:noAutofit/>
          </a:bodyPr>
          <a:lstStyle>
            <a:lvl1pPr>
              <a:lnSpc>
                <a:spcPct val="90000"/>
              </a:lnSpc>
              <a:defRPr sz="36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100833" y="1611313"/>
            <a:ext cx="6072099" cy="3755104"/>
          </a:xfrm>
        </p:spPr>
        <p:txBody>
          <a:bodyPr rtlCol="0" anchor="t">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ADCFC264-2C41-457A-9103-DFF5BC066DDD}" type="datetime1">
              <a:rPr lang="it-IT" noProof="0" smtClean="0"/>
              <a:t>03/02/2025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rtl="0"/>
              <a:t>‹#›</a:t>
            </a:fld>
            <a:endParaRPr lang="it-IT" noProof="0" dirty="0"/>
          </a:p>
        </p:txBody>
      </p:sp>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Tree>
    <p:extLst>
      <p:ext uri="{BB962C8B-B14F-4D97-AF65-F5344CB8AC3E}">
        <p14:creationId xmlns:p14="http://schemas.microsoft.com/office/powerpoint/2010/main" val="1751046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12192000" cy="3541486"/>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3068577" y="880375"/>
            <a:ext cx="6054846" cy="634336"/>
          </a:xfrm>
        </p:spPr>
        <p:txBody>
          <a:bodyPr rtlCol="0" anchor="ctr">
            <a:noAutofit/>
          </a:bodyPr>
          <a:lstStyle>
            <a:lvl1pPr algn="ctr">
              <a:lnSpc>
                <a:spcPct val="90000"/>
              </a:lnSpc>
              <a:defRPr sz="3600" b="1" i="0">
                <a:solidFill>
                  <a:schemeClr val="tx1">
                    <a:lumMod val="75000"/>
                    <a:lumOff val="25000"/>
                  </a:schemeClr>
                </a:solidFill>
                <a:latin typeface="+mn-lt"/>
              </a:defRPr>
            </a:lvl1pPr>
          </a:lstStyle>
          <a:p>
            <a:pPr rtl="0"/>
            <a:r>
              <a:rPr lang="it-IT" noProof="0"/>
              <a:t>Fare clic per modificare lo stile del titolo dello schema</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BFACEB1B-38C0-4995-A1E2-7B5FD48CA44A}" type="datetime1">
              <a:rPr lang="it-IT" noProof="0" smtClean="0"/>
              <a:t>03/02/2025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rtl="0"/>
              <a:t>‹#›</a:t>
            </a:fld>
            <a:endParaRPr lang="it-IT" noProof="0" dirty="0"/>
          </a:p>
        </p:txBody>
      </p:sp>
      <p:sp>
        <p:nvSpPr>
          <p:cNvPr id="19" name="Rettangolo 18">
            <a:extLst>
              <a:ext uri="{FF2B5EF4-FFF2-40B4-BE49-F238E27FC236}">
                <a16:creationId xmlns:a16="http://schemas.microsoft.com/office/drawing/2014/main" id="{AF446475-024F-4C71-99D3-501468ACAD11}"/>
              </a:ext>
            </a:extLst>
          </p:cNvPr>
          <p:cNvSpPr/>
          <p:nvPr userDrawn="1"/>
        </p:nvSpPr>
        <p:spPr>
          <a:xfrm>
            <a:off x="5577840" y="0"/>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767602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473373" y="943430"/>
            <a:ext cx="4699452"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FDD649FC-C7F2-4966-B125-333FD0271E55}" type="datetime1">
              <a:rPr lang="it-IT" noProof="0" smtClean="0"/>
              <a:t>03/02/2025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rtl="0"/>
              <a:t>‹#›</a:t>
            </a:fld>
            <a:endParaRPr lang="it-IT" noProof="0" dirty="0"/>
          </a:p>
        </p:txBody>
      </p:sp>
      <p:sp>
        <p:nvSpPr>
          <p:cNvPr id="20" name="Rettangolo 19">
            <a:extLst>
              <a:ext uri="{FF2B5EF4-FFF2-40B4-BE49-F238E27FC236}">
                <a16:creationId xmlns:a16="http://schemas.microsoft.com/office/drawing/2014/main" id="{EF73BF96-A07C-4AAA-A37F-65151BD22A70}"/>
              </a:ext>
            </a:extLst>
          </p:cNvPr>
          <p:cNvSpPr/>
          <p:nvPr userDrawn="1"/>
        </p:nvSpPr>
        <p:spPr>
          <a:xfrm>
            <a:off x="4370251" y="2322780"/>
            <a:ext cx="1348378" cy="12186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4012771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userDrawn="1"/>
        </p:nvSpPr>
        <p:spPr>
          <a:xfrm>
            <a:off x="16" y="0"/>
            <a:ext cx="4654296" cy="5864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518529" y="943430"/>
            <a:ext cx="4654296"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5350E5C9-4822-4828-86B2-BB987B39863B}" type="datetime1">
              <a:rPr lang="it-IT" noProof="0" smtClean="0"/>
              <a:t>03/02/2025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rtl="0"/>
              <a:t>‹#›</a:t>
            </a:fld>
            <a:endParaRPr lang="it-IT" noProof="0" dirty="0"/>
          </a:p>
        </p:txBody>
      </p:sp>
      <p:sp>
        <p:nvSpPr>
          <p:cNvPr id="18" name="Rettangolo 17">
            <a:extLst>
              <a:ext uri="{FF2B5EF4-FFF2-40B4-BE49-F238E27FC236}">
                <a16:creationId xmlns:a16="http://schemas.microsoft.com/office/drawing/2014/main" id="{6127F28F-6C7B-471B-9839-EF88426C1976}"/>
              </a:ext>
            </a:extLst>
          </p:cNvPr>
          <p:cNvSpPr/>
          <p:nvPr userDrawn="1"/>
        </p:nvSpPr>
        <p:spPr>
          <a:xfrm>
            <a:off x="4370251" y="2322780"/>
            <a:ext cx="1348378" cy="12186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498616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immagine 2"/>
          <p:cNvSpPr>
            <a:spLocks noGrp="1" noChangeAspect="1"/>
          </p:cNvSpPr>
          <p:nvPr>
            <p:ph type="pic" idx="1"/>
          </p:nvPr>
        </p:nvSpPr>
        <p:spPr>
          <a:xfrm>
            <a:off x="15" y="0"/>
            <a:ext cx="12191985" cy="4578350"/>
          </a:xfrm>
          <a:solidFill>
            <a:schemeClr val="bg1"/>
          </a:solidFill>
        </p:spPr>
        <p:txBody>
          <a:bodyPr lIns="457200" tIns="457200" rtlCol="0" anchor="t">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endParaRPr lang="it-IT" noProof="0" dirty="0"/>
          </a:p>
        </p:txBody>
      </p:sp>
      <p:sp>
        <p:nvSpPr>
          <p:cNvPr id="2" name="Titolo 1"/>
          <p:cNvSpPr>
            <a:spLocks noGrp="1"/>
          </p:cNvSpPr>
          <p:nvPr>
            <p:ph type="title"/>
          </p:nvPr>
        </p:nvSpPr>
        <p:spPr>
          <a:xfrm>
            <a:off x="1097279" y="4799362"/>
            <a:ext cx="10113645" cy="743682"/>
          </a:xfrm>
        </p:spPr>
        <p:txBody>
          <a:bodyPr tIns="0" bIns="0" rtlCol="0" anchor="b">
            <a:noAutofit/>
          </a:bodyPr>
          <a:lstStyle>
            <a:lvl1pPr algn="ctr">
              <a:defRPr sz="4400" b="1">
                <a:solidFill>
                  <a:srgbClr val="FFFFFF"/>
                </a:solidFill>
              </a:defRPr>
            </a:lvl1pPr>
          </a:lstStyle>
          <a:p>
            <a:pPr rtl="0"/>
            <a:r>
              <a:rPr lang="it-IT" noProof="0"/>
              <a:t>Fare clic per modificare lo stile del titolo dello schema</a:t>
            </a:r>
            <a:endParaRPr lang="it-IT" noProof="0" dirty="0"/>
          </a:p>
        </p:txBody>
      </p:sp>
      <p:sp>
        <p:nvSpPr>
          <p:cNvPr id="4" name="Segnaposto testo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lvl1pPr>
              <a:defRPr>
                <a:solidFill>
                  <a:schemeClr val="bg1"/>
                </a:solidFill>
              </a:defRPr>
            </a:lvl1pPr>
          </a:lstStyle>
          <a:p>
            <a:pPr rtl="0"/>
            <a:fld id="{5A04164A-D1F3-464B-BA5A-A4C4D8F35ADB}" type="datetime1">
              <a:rPr lang="it-IT" noProof="0" smtClean="0"/>
              <a:t>03/02/2025</a:t>
            </a:fld>
            <a:endParaRPr lang="it-IT" noProof="0" dirty="0"/>
          </a:p>
        </p:txBody>
      </p:sp>
      <p:sp>
        <p:nvSpPr>
          <p:cNvPr id="6" name="Segnaposto piè di pagina 5"/>
          <p:cNvSpPr>
            <a:spLocks noGrp="1"/>
          </p:cNvSpPr>
          <p:nvPr>
            <p:ph type="ftr" sz="quarter" idx="11"/>
          </p:nvPr>
        </p:nvSpPr>
        <p:spPr>
          <a:xfrm>
            <a:off x="1097279" y="6446838"/>
            <a:ext cx="6818262" cy="365125"/>
          </a:xfrm>
        </p:spPr>
        <p:txBody>
          <a:bodyPr rtlCol="0"/>
          <a:lstStyle>
            <a:lvl1pPr>
              <a:defRPr>
                <a:solidFill>
                  <a:schemeClr val="bg1"/>
                </a:solidFill>
              </a:defRPr>
            </a:lvl1pPr>
          </a:lstStyle>
          <a:p>
            <a:pPr rtl="0"/>
            <a:r>
              <a:rPr lang="it-IT" noProof="0" dirty="0"/>
              <a:t>Piè di pagina</a:t>
            </a:r>
          </a:p>
        </p:txBody>
      </p:sp>
      <p:sp>
        <p:nvSpPr>
          <p:cNvPr id="7" name="Segnaposto numero diapositiva 6"/>
          <p:cNvSpPr>
            <a:spLocks noGrp="1"/>
          </p:cNvSpPr>
          <p:nvPr>
            <p:ph type="sldNum" sz="quarter" idx="12"/>
          </p:nvPr>
        </p:nvSpPr>
        <p:spPr/>
        <p:txBody>
          <a:bodyPr rtlCol="0"/>
          <a:lstStyle>
            <a:lvl1pPr>
              <a:defRPr>
                <a:solidFill>
                  <a:schemeClr val="bg1"/>
                </a:solidFill>
              </a:defRPr>
            </a:lvl1pPr>
          </a:lstStyle>
          <a:p>
            <a:pPr rtl="0"/>
            <a:fld id="{3A98EE3D-8CD1-4C3F-BD1C-C98C9596463C}" type="slidenum">
              <a:rPr lang="it-IT" noProof="0" smtClean="0"/>
              <a:pPr rtl="0"/>
              <a:t>‹#›</a:t>
            </a:fld>
            <a:endParaRPr lang="it-IT" noProof="0" dirty="0"/>
          </a:p>
        </p:txBody>
      </p:sp>
      <p:sp>
        <p:nvSpPr>
          <p:cNvPr id="9" name="Rettangolo 8">
            <a:extLst>
              <a:ext uri="{FF2B5EF4-FFF2-40B4-BE49-F238E27FC236}">
                <a16:creationId xmlns:a16="http://schemas.microsoft.com/office/drawing/2014/main" id="{B4A4DE4A-F8EF-47D5-8C37-A9021C2BB6A3}"/>
              </a:ext>
            </a:extLst>
          </p:cNvPr>
          <p:cNvSpPr/>
          <p:nvPr userDrawn="1"/>
        </p:nvSpPr>
        <p:spPr>
          <a:xfrm>
            <a:off x="3536950" y="4535901"/>
            <a:ext cx="5118100" cy="125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598695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7D5506EE-1026-4F35-9ACC-BD05BE0F9B36}"/>
              </a:ext>
            </a:extLst>
          </p:cNvPr>
          <p:cNvSpPr>
            <a:spLocks noGrp="1"/>
          </p:cNvSpPr>
          <p:nvPr>
            <p:ph type="dt" sz="half" idx="10"/>
          </p:nvPr>
        </p:nvSpPr>
        <p:spPr/>
        <p:txBody>
          <a:bodyPr rtlCol="0"/>
          <a:lstStyle/>
          <a:p>
            <a:pPr rtl="0"/>
            <a:fld id="{29D1554E-7EF2-44AC-BA44-70A2B54D9DB9}" type="datetime1">
              <a:rPr lang="it-IT" noProof="0" smtClean="0"/>
              <a:t>03/02/2025</a:t>
            </a:fld>
            <a:endParaRPr lang="it-IT" noProof="0" dirty="0"/>
          </a:p>
        </p:txBody>
      </p:sp>
      <p:sp>
        <p:nvSpPr>
          <p:cNvPr id="8" name="Segnaposto piè di pagina 7">
            <a:extLst>
              <a:ext uri="{FF2B5EF4-FFF2-40B4-BE49-F238E27FC236}">
                <a16:creationId xmlns:a16="http://schemas.microsoft.com/office/drawing/2014/main" id="{B7696E5F-8D95-4450-AE52-5438E6EDE2BF}"/>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rtlCol="0"/>
          <a:lstStyle/>
          <a:p>
            <a:pPr rtl="0"/>
            <a:fld id="{3A98EE3D-8CD1-4C3F-BD1C-C98C9596463C}" type="slidenum">
              <a:rPr lang="it-IT" noProof="0" smtClean="0"/>
              <a:t>‹#›</a:t>
            </a:fld>
            <a:endParaRPr lang="it-IT" noProof="0" dirty="0"/>
          </a:p>
        </p:txBody>
      </p:sp>
    </p:spTree>
    <p:extLst>
      <p:ext uri="{BB962C8B-B14F-4D97-AF65-F5344CB8AC3E}">
        <p14:creationId xmlns:p14="http://schemas.microsoft.com/office/powerpoint/2010/main" val="556040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apositiva titolo">
    <p:spTree>
      <p:nvGrpSpPr>
        <p:cNvPr id="1" name=""/>
        <p:cNvGrpSpPr/>
        <p:nvPr/>
      </p:nvGrpSpPr>
      <p:grpSpPr>
        <a:xfrm>
          <a:off x="0" y="0"/>
          <a:ext cx="0" cy="0"/>
          <a:chOff x="0" y="0"/>
          <a:chExt cx="0" cy="0"/>
        </a:xfrm>
      </p:grpSpPr>
      <p:sp>
        <p:nvSpPr>
          <p:cNvPr id="13" name="Parallelogramma 14">
            <a:extLst>
              <a:ext uri="{FF2B5EF4-FFF2-40B4-BE49-F238E27FC236}">
                <a16:creationId xmlns:a16="http://schemas.microsoft.com/office/drawing/2014/main" id="{F5AA8A10-E19C-430B-9D5D-8D12F92BFEC5}"/>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12" name="Rettangolo 11">
            <a:extLst>
              <a:ext uri="{FF2B5EF4-FFF2-40B4-BE49-F238E27FC236}">
                <a16:creationId xmlns:a16="http://schemas.microsoft.com/office/drawing/2014/main" id="{A7C93D4F-3003-4D58-9AFB-356A0F800F42}"/>
              </a:ext>
            </a:extLst>
          </p:cNvPr>
          <p:cNvSpPr/>
          <p:nvPr userDrawn="1"/>
        </p:nvSpPr>
        <p:spPr>
          <a:xfrm>
            <a:off x="4884271" y="3841"/>
            <a:ext cx="139933" cy="6858000"/>
          </a:xfrm>
          <a:prstGeom prst="rect">
            <a:avLst/>
          </a:prstGeom>
          <a:solidFill>
            <a:srgbClr val="E7A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solidFill>
                <a:srgbClr val="39A2CF"/>
              </a:solidFill>
            </a:endParaRPr>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C3F388D4-15DF-446A-91AA-72876CD48301}" type="datetime1">
              <a:rPr lang="it-IT" noProof="0" smtClean="0"/>
              <a:t>03/02/2025</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a:t>
            </a:fld>
            <a:endParaRPr lang="it-IT" noProof="0" dirty="0"/>
          </a:p>
        </p:txBody>
      </p:sp>
      <p:sp>
        <p:nvSpPr>
          <p:cNvPr id="2" name="Titolo 1"/>
          <p:cNvSpPr>
            <a:spLocks noGrp="1"/>
          </p:cNvSpPr>
          <p:nvPr>
            <p:ph type="ctrTitle"/>
          </p:nvPr>
        </p:nvSpPr>
        <p:spPr>
          <a:xfrm>
            <a:off x="6629400" y="758952"/>
            <a:ext cx="4526280" cy="3227514"/>
          </a:xfrm>
        </p:spPr>
        <p:txBody>
          <a:bodyPr rtlCol="0" anchor="b">
            <a:normAutofit/>
          </a:bodyPr>
          <a:lstStyle>
            <a:lvl1pPr algn="l">
              <a:lnSpc>
                <a:spcPct val="90000"/>
              </a:lnSpc>
              <a:defRPr sz="6000" b="1" spc="-50" baseline="0">
                <a:solidFill>
                  <a:srgbClr val="3273B8"/>
                </a:solidFill>
                <a:latin typeface="+mn-lt"/>
              </a:defRPr>
            </a:lvl1pPr>
          </a:lstStyle>
          <a:p>
            <a:pPr rtl="0"/>
            <a:r>
              <a:rPr lang="it-IT" noProof="0" dirty="0"/>
              <a:t>Fare clic per modificare lo stile del titolo dello schema</a:t>
            </a:r>
          </a:p>
        </p:txBody>
      </p:sp>
      <p:sp>
        <p:nvSpPr>
          <p:cNvPr id="3" name="Sottotitolo 2"/>
          <p:cNvSpPr>
            <a:spLocks noGrp="1"/>
          </p:cNvSpPr>
          <p:nvPr>
            <p:ph type="subTitle" idx="1"/>
          </p:nvPr>
        </p:nvSpPr>
        <p:spPr>
          <a:xfrm>
            <a:off x="6632171" y="4508500"/>
            <a:ext cx="4526280" cy="1279652"/>
          </a:xfrm>
        </p:spPr>
        <p:txBody>
          <a:bodyPr lIns="91440" rIns="91440" rtlCol="0">
            <a:normAutofit/>
          </a:bodyPr>
          <a:lstStyle>
            <a:lvl1pPr marL="0" indent="0" algn="l">
              <a:buNone/>
              <a:defRPr sz="2400" cap="all" spc="200" baseline="0">
                <a:solidFill>
                  <a:schemeClr val="tx1">
                    <a:lumMod val="75000"/>
                    <a:lumOff val="25000"/>
                  </a:schemeClr>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dirty="0"/>
              <a:t>Fare clic per modificare lo stile del sottotitolo dello schema</a:t>
            </a:r>
          </a:p>
        </p:txBody>
      </p:sp>
      <p:sp>
        <p:nvSpPr>
          <p:cNvPr id="11" name="Rettangolo 10">
            <a:extLst>
              <a:ext uri="{FF2B5EF4-FFF2-40B4-BE49-F238E27FC236}">
                <a16:creationId xmlns:a16="http://schemas.microsoft.com/office/drawing/2014/main" id="{6D3E1BBA-670B-4CAE-B839-50ADB23DDBC6}"/>
              </a:ext>
            </a:extLst>
          </p:cNvPr>
          <p:cNvSpPr/>
          <p:nvPr userDrawn="1"/>
        </p:nvSpPr>
        <p:spPr>
          <a:xfrm>
            <a:off x="4807440" y="-1345"/>
            <a:ext cx="139933" cy="6858000"/>
          </a:xfrm>
          <a:prstGeom prst="rect">
            <a:avLst/>
          </a:prstGeom>
          <a:solidFill>
            <a:srgbClr val="327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8" name="Immagine 7">
            <a:extLst>
              <a:ext uri="{FF2B5EF4-FFF2-40B4-BE49-F238E27FC236}">
                <a16:creationId xmlns:a16="http://schemas.microsoft.com/office/drawing/2014/main" id="{92DD857D-3B64-1E0B-F682-A95E9515528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48015"/>
          <a:stretch/>
        </p:blipFill>
        <p:spPr>
          <a:xfrm>
            <a:off x="-219876" y="0"/>
            <a:ext cx="5027316" cy="6858000"/>
          </a:xfrm>
          <a:prstGeom prst="rect">
            <a:avLst/>
          </a:prstGeom>
        </p:spPr>
      </p:pic>
    </p:spTree>
    <p:extLst>
      <p:ext uri="{BB962C8B-B14F-4D97-AF65-F5344CB8AC3E}">
        <p14:creationId xmlns:p14="http://schemas.microsoft.com/office/powerpoint/2010/main" val="66393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1346200"/>
            <a:ext cx="2448033" cy="4530725"/>
          </a:xfrm>
        </p:spPr>
        <p:txBody>
          <a:bodyPr vert="eaVert"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a:xfrm>
            <a:off x="1092200" y="1346200"/>
            <a:ext cx="7480300" cy="4530723"/>
          </a:xfrm>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AF33D6B0-F070-45C4-A472-19F432BE3932}"/>
              </a:ext>
            </a:extLst>
          </p:cNvPr>
          <p:cNvSpPr>
            <a:spLocks noGrp="1"/>
          </p:cNvSpPr>
          <p:nvPr>
            <p:ph type="dt" sz="half" idx="10"/>
          </p:nvPr>
        </p:nvSpPr>
        <p:spPr/>
        <p:txBody>
          <a:bodyPr rtlCol="0"/>
          <a:lstStyle/>
          <a:p>
            <a:pPr rtl="0"/>
            <a:fld id="{1C82CFE1-3316-4B70-89C0-454FCB2AAF53}" type="datetime1">
              <a:rPr lang="it-IT" noProof="0" smtClean="0"/>
              <a:t>03/02/2025</a:t>
            </a:fld>
            <a:endParaRPr lang="it-IT" noProof="0" dirty="0"/>
          </a:p>
        </p:txBody>
      </p:sp>
      <p:sp>
        <p:nvSpPr>
          <p:cNvPr id="8" name="Segnaposto piè di pagina 7">
            <a:extLst>
              <a:ext uri="{FF2B5EF4-FFF2-40B4-BE49-F238E27FC236}">
                <a16:creationId xmlns:a16="http://schemas.microsoft.com/office/drawing/2014/main" id="{9975399F-DAB2-410D-967F-ED17E6F796E7}"/>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rtlCol="0"/>
          <a:lstStyle/>
          <a:p>
            <a:pPr rtl="0"/>
            <a:fld id="{3A98EE3D-8CD1-4C3F-BD1C-C98C9596463C}" type="slidenum">
              <a:rPr lang="it-IT" noProof="0" smtClean="0"/>
              <a:t>‹#›</a:t>
            </a:fld>
            <a:endParaRPr lang="it-IT" noProof="0" dirty="0"/>
          </a:p>
        </p:txBody>
      </p:sp>
      <p:sp>
        <p:nvSpPr>
          <p:cNvPr id="14" name="Rettangolo 13">
            <a:extLst>
              <a:ext uri="{FF2B5EF4-FFF2-40B4-BE49-F238E27FC236}">
                <a16:creationId xmlns:a16="http://schemas.microsoft.com/office/drawing/2014/main" id="{6B443CC6-CDCA-4595-ADAE-DCB961FF1A8E}"/>
              </a:ext>
            </a:extLst>
          </p:cNvPr>
          <p:cNvSpPr/>
          <p:nvPr userDrawn="1"/>
        </p:nvSpPr>
        <p:spPr>
          <a:xfrm rot="16200000">
            <a:off x="8871481" y="-14658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940687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74542C42-F0C8-417A-980A-09B6C1CD6C24}" type="datetime1">
              <a:rPr lang="it-IT" noProof="0" smtClean="0"/>
              <a:t>03/02/2025</a:t>
            </a:fld>
            <a:endParaRPr lang="it-IT" noProof="0" dirty="0"/>
          </a:p>
        </p:txBody>
      </p:sp>
      <p:sp>
        <p:nvSpPr>
          <p:cNvPr id="8" name="Segnaposto piè di pagina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a:t>
            </a:fld>
            <a:endParaRPr lang="it-IT" noProof="0" dirty="0"/>
          </a:p>
        </p:txBody>
      </p:sp>
    </p:spTree>
    <p:extLst>
      <p:ext uri="{BB962C8B-B14F-4D97-AF65-F5344CB8AC3E}">
        <p14:creationId xmlns:p14="http://schemas.microsoft.com/office/powerpoint/2010/main" val="2018278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estazione sezione">
    <p:bg>
      <p:bgPr>
        <a:solidFill>
          <a:schemeClr val="bg1"/>
        </a:solidFill>
        <a:effectLst/>
      </p:bgPr>
    </p:bg>
    <p:spTree>
      <p:nvGrpSpPr>
        <p:cNvPr id="1" name=""/>
        <p:cNvGrpSpPr/>
        <p:nvPr/>
      </p:nvGrpSpPr>
      <p:grpSpPr>
        <a:xfrm>
          <a:off x="0" y="0"/>
          <a:ext cx="0" cy="0"/>
          <a:chOff x="0" y="0"/>
          <a:chExt cx="0" cy="0"/>
        </a:xfrm>
      </p:grpSpPr>
      <p:sp>
        <p:nvSpPr>
          <p:cNvPr id="15" name="Parallelogramma 14">
            <a:extLst>
              <a:ext uri="{FF2B5EF4-FFF2-40B4-BE49-F238E27FC236}">
                <a16:creationId xmlns:a16="http://schemas.microsoft.com/office/drawing/2014/main" id="{98B82A56-7790-48EC-983D-AB8F703699B2}"/>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1D72669-6745-4AA0-A173-7F6CEB97CF08}" type="datetime1">
              <a:rPr lang="it-IT" noProof="0" smtClean="0"/>
              <a:t>03/02/2025</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rtl="0"/>
              <a:t>‹#›</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63119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2451099"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2641599" y="3746500"/>
            <a:ext cx="8331202" cy="1308100"/>
          </a:xfrm>
        </p:spPr>
        <p:txBody>
          <a:bodyPr rtlCol="0" anchor="b" anchorCtr="0">
            <a:noAutofit/>
          </a:bodyPr>
          <a:lstStyle>
            <a:lvl1pP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2641600" y="5219700"/>
            <a:ext cx="8331201" cy="586740"/>
          </a:xfrm>
        </p:spPr>
        <p:txBody>
          <a:bodyPr lIns="91440" rIns="91440" rtlCol="0" anchor="t" anchorCtr="0">
            <a:normAutofit/>
          </a:bodyPr>
          <a:lstStyle>
            <a:lvl1pPr marL="0" indent="0">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7528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59698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Intestazione della sezione">
    <p:bg>
      <p:bgPr>
        <a:solidFill>
          <a:schemeClr val="bg1"/>
        </a:solidFill>
        <a:effectLst/>
      </p:bgPr>
    </p:bg>
    <p:spTree>
      <p:nvGrpSpPr>
        <p:cNvPr id="1" name=""/>
        <p:cNvGrpSpPr/>
        <p:nvPr/>
      </p:nvGrpSpPr>
      <p:grpSpPr>
        <a:xfrm>
          <a:off x="0" y="0"/>
          <a:ext cx="0" cy="0"/>
          <a:chOff x="0" y="0"/>
          <a:chExt cx="0" cy="0"/>
        </a:xfrm>
      </p:grpSpPr>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81A99FD-A18D-4AC6-92B0-69E29E35743B}" type="datetime1">
              <a:rPr lang="it-IT" noProof="0" smtClean="0"/>
              <a:t>03/02/2025</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rtl="0"/>
              <a:t>‹#›</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1735138"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1930399" y="3746500"/>
            <a:ext cx="8331202" cy="1308100"/>
          </a:xfrm>
        </p:spPr>
        <p:txBody>
          <a:bodyPr rtlCol="0" anchor="b" anchorCtr="0">
            <a:noAutofit/>
          </a:bodyPr>
          <a:lstStyle>
            <a:lvl1pPr algn="ct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930400" y="5219700"/>
            <a:ext cx="8331201" cy="586740"/>
          </a:xfrm>
        </p:spPr>
        <p:txBody>
          <a:bodyPr lIns="91440" rIns="91440" rtlCol="0" anchor="t" anchorCtr="0">
            <a:normAutofit/>
          </a:bodyPr>
          <a:lstStyle>
            <a:lvl1pPr marL="0" indent="0" algn="ctr">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5369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766489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olo 7"/>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sz="half" idx="1"/>
          </p:nvPr>
        </p:nvSpPr>
        <p:spPr>
          <a:xfrm>
            <a:off x="1097280" y="2120900"/>
            <a:ext cx="4639736" cy="3748193"/>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contenuto 3"/>
          <p:cNvSpPr>
            <a:spLocks noGrp="1"/>
          </p:cNvSpPr>
          <p:nvPr>
            <p:ph sz="half" idx="2"/>
          </p:nvPr>
        </p:nvSpPr>
        <p:spPr>
          <a:xfrm>
            <a:off x="6515944" y="2120900"/>
            <a:ext cx="4639736" cy="3748194"/>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fld id="{43B79944-34CF-4A72-AC1B-909189585767}" type="datetime1">
              <a:rPr lang="it-IT" noProof="0" smtClean="0"/>
              <a:t>03/02/2025</a:t>
            </a:fld>
            <a:endParaRPr lang="it-IT" noProof="0" dirty="0"/>
          </a:p>
        </p:txBody>
      </p:sp>
      <p:sp>
        <p:nvSpPr>
          <p:cNvPr id="9" name="Segnaposto piè di pagina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it-IT" noProof="0" smtClean="0"/>
              <a:t>‹#›</a:t>
            </a:fld>
            <a:endParaRPr lang="it-IT" noProof="0" dirty="0"/>
          </a:p>
        </p:txBody>
      </p:sp>
    </p:spTree>
    <p:extLst>
      <p:ext uri="{BB962C8B-B14F-4D97-AF65-F5344CB8AC3E}">
        <p14:creationId xmlns:p14="http://schemas.microsoft.com/office/powerpoint/2010/main" val="3387972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olo 9"/>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097280" y="2057400"/>
            <a:ext cx="4639736" cy="736282"/>
          </a:xfrm>
        </p:spPr>
        <p:txBody>
          <a:bodyPr lIns="91440" rIns="91440" rtlCol="0" anchor="ctr">
            <a:noAutofit/>
          </a:bodyPr>
          <a:lstStyle>
            <a:lvl1pPr marL="0" indent="0" algn="l">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p:cNvSpPr>
            <a:spLocks noGrp="1"/>
          </p:cNvSpPr>
          <p:nvPr>
            <p:ph sz="half" idx="2"/>
          </p:nvPr>
        </p:nvSpPr>
        <p:spPr>
          <a:xfrm>
            <a:off x="1186731" y="2958274"/>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testo 4"/>
          <p:cNvSpPr>
            <a:spLocks noGrp="1"/>
          </p:cNvSpPr>
          <p:nvPr>
            <p:ph type="body" sz="quarter" idx="3"/>
          </p:nvPr>
        </p:nvSpPr>
        <p:spPr>
          <a:xfrm>
            <a:off x="6515944" y="2057400"/>
            <a:ext cx="4639736" cy="736282"/>
          </a:xfrm>
        </p:spPr>
        <p:txBody>
          <a:bodyPr lIns="91440" rIns="91440" rtlCol="0" anchor="ctr">
            <a:noAutofit/>
          </a:bodyPr>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Segnaposto contenuto 5"/>
          <p:cNvSpPr>
            <a:spLocks noGrp="1"/>
          </p:cNvSpPr>
          <p:nvPr>
            <p:ph sz="quarter" idx="4"/>
          </p:nvPr>
        </p:nvSpPr>
        <p:spPr>
          <a:xfrm>
            <a:off x="6605395" y="2958273"/>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fld id="{AAAF3A87-C769-4508-A602-98056DD906C2}" type="datetime1">
              <a:rPr lang="it-IT" noProof="0" smtClean="0"/>
              <a:t>03/02/2025</a:t>
            </a:fld>
            <a:endParaRPr lang="it-IT" noProof="0" dirty="0"/>
          </a:p>
        </p:txBody>
      </p:sp>
      <p:sp>
        <p:nvSpPr>
          <p:cNvPr id="11" name="Segnaposto piè di pagina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r>
              <a:rPr lang="it-IT" noProof="0" dirty="0"/>
              <a:t>Piè di pagina</a:t>
            </a:r>
          </a:p>
        </p:txBody>
      </p:sp>
      <p:sp>
        <p:nvSpPr>
          <p:cNvPr id="12" name="Segnaposto numero diapositiva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it-IT" noProof="0" smtClean="0"/>
              <a:t>‹#›</a:t>
            </a:fld>
            <a:endParaRPr lang="it-IT" noProof="0" dirty="0"/>
          </a:p>
        </p:txBody>
      </p:sp>
    </p:spTree>
    <p:extLst>
      <p:ext uri="{BB962C8B-B14F-4D97-AF65-F5344CB8AC3E}">
        <p14:creationId xmlns:p14="http://schemas.microsoft.com/office/powerpoint/2010/main" val="219594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6" name="Segnaposto data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fld id="{5F1DB439-C8A9-45DF-AFF2-9EFA3E72C152}" type="datetime1">
              <a:rPr lang="it-IT" noProof="0" smtClean="0"/>
              <a:t>03/02/2025</a:t>
            </a:fld>
            <a:endParaRPr lang="it-IT" noProof="0" dirty="0"/>
          </a:p>
        </p:txBody>
      </p:sp>
      <p:sp>
        <p:nvSpPr>
          <p:cNvPr id="7" name="Segnaposto piè di pagina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r>
              <a:rPr lang="it-IT" noProof="0" dirty="0"/>
              <a:t>Piè di pagina</a:t>
            </a:r>
          </a:p>
        </p:txBody>
      </p:sp>
      <p:sp>
        <p:nvSpPr>
          <p:cNvPr id="8" name="Segnaposto numero diapositiva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it-IT" noProof="0" smtClean="0"/>
              <a:t>‹#›</a:t>
            </a:fld>
            <a:endParaRPr lang="it-IT" noProof="0" dirty="0"/>
          </a:p>
        </p:txBody>
      </p:sp>
    </p:spTree>
    <p:extLst>
      <p:ext uri="{BB962C8B-B14F-4D97-AF65-F5344CB8AC3E}">
        <p14:creationId xmlns:p14="http://schemas.microsoft.com/office/powerpoint/2010/main" val="1180013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6" name="Parallelogramma 14">
            <a:extLst>
              <a:ext uri="{FF2B5EF4-FFF2-40B4-BE49-F238E27FC236}">
                <a16:creationId xmlns:a16="http://schemas.microsoft.com/office/drawing/2014/main" id="{AF082EE3-41AA-4817-A1CC-C33DDB8F675F}"/>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piè di pagina 2">
            <a:extLst>
              <a:ext uri="{FF2B5EF4-FFF2-40B4-BE49-F238E27FC236}">
                <a16:creationId xmlns:a16="http://schemas.microsoft.com/office/drawing/2014/main" id="{05915714-6BBA-4593-8591-4E26F7D58D9F}"/>
              </a:ext>
            </a:extLst>
          </p:cNvPr>
          <p:cNvSpPr>
            <a:spLocks noGrp="1"/>
          </p:cNvSpPr>
          <p:nvPr>
            <p:ph type="ftr" sz="quarter" idx="11"/>
          </p:nvPr>
        </p:nvSpPr>
        <p:spPr>
          <a:xfrm>
            <a:off x="216130" y="6446838"/>
            <a:ext cx="4846321" cy="365125"/>
          </a:xfrm>
        </p:spPr>
        <p:txBody>
          <a:bodyPr rtlCol="0"/>
          <a:lstStyle>
            <a:lvl1pPr>
              <a:defRPr>
                <a:solidFill>
                  <a:schemeClr val="tx1">
                    <a:lumMod val="75000"/>
                    <a:lumOff val="25000"/>
                  </a:schemeClr>
                </a:solidFill>
              </a:defRPr>
            </a:lvl1pPr>
          </a:lstStyle>
          <a:p>
            <a:endParaRPr lang="it-IT" dirty="0"/>
          </a:p>
        </p:txBody>
      </p:sp>
    </p:spTree>
    <p:extLst>
      <p:ext uri="{BB962C8B-B14F-4D97-AF65-F5344CB8AC3E}">
        <p14:creationId xmlns:p14="http://schemas.microsoft.com/office/powerpoint/2010/main" val="3010507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Parallelogramma 14">
            <a:extLst>
              <a:ext uri="{FF2B5EF4-FFF2-40B4-BE49-F238E27FC236}">
                <a16:creationId xmlns:a16="http://schemas.microsoft.com/office/drawing/2014/main" id="{D20796F3-5674-4AF5-9623-575731F82E52}"/>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Segnaposto titolo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it-IT" noProof="0" dirty="0"/>
              <a:t>Fare clic per modificare lo stile del titolo dello schema</a:t>
            </a:r>
          </a:p>
        </p:txBody>
      </p:sp>
      <p:sp>
        <p:nvSpPr>
          <p:cNvPr id="3" name="Segnaposto testo 2"/>
          <p:cNvSpPr>
            <a:spLocks noGrp="1"/>
          </p:cNvSpPr>
          <p:nvPr>
            <p:ph type="body" idx="1"/>
          </p:nvPr>
        </p:nvSpPr>
        <p:spPr>
          <a:xfrm>
            <a:off x="1216548" y="2108201"/>
            <a:ext cx="10058400" cy="3760891"/>
          </a:xfrm>
          <a:prstGeom prst="rect">
            <a:avLst/>
          </a:prstGeom>
        </p:spPr>
        <p:txBody>
          <a:bodyPr vert="horz" lIns="0" tIns="45720" rIns="0" bIns="45720" rtlCol="0">
            <a:normAutofit/>
          </a:body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2"/>
          </p:nvPr>
        </p:nvSpPr>
        <p:spPr>
          <a:xfrm>
            <a:off x="6834126" y="6446838"/>
            <a:ext cx="258485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2CA46E8E-89D0-493E-ABBF-B63A9C819C41}" type="datetime1">
              <a:rPr lang="it-IT" noProof="0" smtClean="0"/>
              <a:t>03/02/2025</a:t>
            </a:fld>
            <a:endParaRPr lang="it-IT" noProof="0" dirty="0"/>
          </a:p>
        </p:txBody>
      </p:sp>
      <p:sp>
        <p:nvSpPr>
          <p:cNvPr id="5" name="Segnaposto piè di pagina 4"/>
          <p:cNvSpPr>
            <a:spLocks noGrp="1"/>
          </p:cNvSpPr>
          <p:nvPr>
            <p:ph type="ftr" sz="quarter" idx="3"/>
          </p:nvPr>
        </p:nvSpPr>
        <p:spPr>
          <a:xfrm>
            <a:off x="1097279" y="6446838"/>
            <a:ext cx="4846321" cy="365125"/>
          </a:xfrm>
          <a:prstGeom prst="rect">
            <a:avLst/>
          </a:prstGeom>
        </p:spPr>
        <p:txBody>
          <a:bodyPr vert="horz" lIns="91440" tIns="45720" rIns="91440" bIns="45720" rtlCol="0" anchor="ctr"/>
          <a:lstStyle>
            <a:lvl1pPr algn="l">
              <a:defRPr sz="900" cap="all" baseline="0">
                <a:solidFill>
                  <a:schemeClr val="tx1">
                    <a:lumMod val="75000"/>
                    <a:lumOff val="25000"/>
                  </a:schemeClr>
                </a:solidFill>
              </a:defRPr>
            </a:lvl1pPr>
          </a:lstStyle>
          <a:p>
            <a:pPr rtl="0"/>
            <a:r>
              <a:rPr lang="it-IT" noProof="0" dirty="0"/>
              <a:t>Piè di pagina</a:t>
            </a:r>
          </a:p>
        </p:txBody>
      </p:sp>
      <p:sp>
        <p:nvSpPr>
          <p:cNvPr id="6" name="Segnaposto numero diapositiva 5"/>
          <p:cNvSpPr>
            <a:spLocks noGrp="1"/>
          </p:cNvSpPr>
          <p:nvPr>
            <p:ph type="sldNum" sz="quarter" idx="4"/>
          </p:nvPr>
        </p:nvSpPr>
        <p:spPr>
          <a:xfrm>
            <a:off x="10375670" y="6446838"/>
            <a:ext cx="780010" cy="365125"/>
          </a:xfrm>
          <a:prstGeom prst="rect">
            <a:avLst/>
          </a:prstGeom>
        </p:spPr>
        <p:txBody>
          <a:bodyPr vert="horz" lIns="91440" tIns="45720" rIns="91440" bIns="45720" rtlCol="0" anchor="ctr"/>
          <a:lstStyle>
            <a:lvl1pPr algn="r">
              <a:defRPr sz="1050">
                <a:solidFill>
                  <a:schemeClr val="tx1">
                    <a:lumMod val="75000"/>
                    <a:lumOff val="25000"/>
                  </a:schemeClr>
                </a:solidFill>
              </a:defRPr>
            </a:lvl1pPr>
          </a:lstStyle>
          <a:p>
            <a:pPr rtl="0"/>
            <a:fld id="{3A98EE3D-8CD1-4C3F-BD1C-C98C9596463C}" type="slidenum">
              <a:rPr lang="it-IT" noProof="0" smtClean="0"/>
              <a:pPr rtl="0"/>
              <a:t>‹#›</a:t>
            </a:fld>
            <a:endParaRPr lang="it-IT" noProof="0" dirty="0"/>
          </a:p>
        </p:txBody>
      </p:sp>
      <p:sp>
        <p:nvSpPr>
          <p:cNvPr id="8" name="Rettangolo 7">
            <a:extLst>
              <a:ext uri="{FF2B5EF4-FFF2-40B4-BE49-F238E27FC236}">
                <a16:creationId xmlns:a16="http://schemas.microsoft.com/office/drawing/2014/main" id="{0F25E55C-1C16-46C6-B789-A4B2BCEF8F86}"/>
              </a:ext>
            </a:extLst>
          </p:cNvPr>
          <p:cNvSpPr/>
          <p:nvPr userDrawn="1"/>
        </p:nvSpPr>
        <p:spPr>
          <a:xfrm>
            <a:off x="0" y="1011981"/>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1690285712"/>
      </p:ext>
    </p:extLst>
  </p:cSld>
  <p:clrMap bg1="lt1" tx1="dk1" bg2="lt2" tx2="dk2" accent1="accent1" accent2="accent2" accent3="accent3" accent4="accent4" accent5="accent5" accent6="accent6" hlink="hlink" folHlink="folHlink"/>
  <p:sldLayoutIdLst>
    <p:sldLayoutId id="2147483706" r:id="rId1"/>
    <p:sldLayoutId id="2147483718" r:id="rId2"/>
    <p:sldLayoutId id="2147483707" r:id="rId3"/>
    <p:sldLayoutId id="2147483708" r:id="rId4"/>
    <p:sldLayoutId id="2147483719" r:id="rId5"/>
    <p:sldLayoutId id="2147483709" r:id="rId6"/>
    <p:sldLayoutId id="2147483716" r:id="rId7"/>
    <p:sldLayoutId id="2147483710" r:id="rId8"/>
    <p:sldLayoutId id="2147483711" r:id="rId9"/>
    <p:sldLayoutId id="2147483712" r:id="rId10"/>
    <p:sldLayoutId id="2147483727" r:id="rId11"/>
    <p:sldLayoutId id="2147483720" r:id="rId12"/>
    <p:sldLayoutId id="2147483721" r:id="rId13"/>
    <p:sldLayoutId id="2147483725" r:id="rId14"/>
    <p:sldLayoutId id="2147483726" r:id="rId15"/>
    <p:sldLayoutId id="2147483722" r:id="rId16"/>
    <p:sldLayoutId id="2147483723" r:id="rId17"/>
    <p:sldLayoutId id="2147483715" r:id="rId18"/>
    <p:sldLayoutId id="2147483713" r:id="rId19"/>
    <p:sldLayoutId id="2147483714" r:id="rId20"/>
  </p:sldLayoutIdLst>
  <p:hf sldNum="0" hdr="0" ftr="0" dt="0"/>
  <p:txStyles>
    <p:title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p:titleStyle>
    <p:body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userDrawn="1">
          <p15:clr>
            <a:srgbClr val="F26B43"/>
          </p15:clr>
        </p15:guide>
        <p15:guide id="2" pos="688" userDrawn="1">
          <p15:clr>
            <a:srgbClr val="F26B43"/>
          </p15:clr>
        </p15:guide>
        <p15:guide id="3" pos="7038" userDrawn="1">
          <p15:clr>
            <a:srgbClr val="F26B43"/>
          </p15:clr>
        </p15:guide>
        <p15:guide id="4" orient="horz" pos="3702" userDrawn="1">
          <p15:clr>
            <a:srgbClr val="F26B43"/>
          </p15:clr>
        </p15:guide>
        <p15:guide id="5" orient="horz" pos="4065"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a:xfrm>
            <a:off x="6096000" y="885669"/>
            <a:ext cx="5059680" cy="2543331"/>
          </a:xfrm>
        </p:spPr>
        <p:txBody>
          <a:bodyPr>
            <a:normAutofit fontScale="90000"/>
          </a:bodyPr>
          <a:lstStyle/>
          <a:p>
            <a:r>
              <a:rPr lang="en-GB" noProof="0" dirty="0"/>
              <a:t>Immunotherapy and Mismatch Repair Deficiency</a:t>
            </a:r>
          </a:p>
        </p:txBody>
      </p:sp>
      <p:sp>
        <p:nvSpPr>
          <p:cNvPr id="4" name="Sottotitolo 3">
            <a:extLst>
              <a:ext uri="{FF2B5EF4-FFF2-40B4-BE49-F238E27FC236}">
                <a16:creationId xmlns:a16="http://schemas.microsoft.com/office/drawing/2014/main" id="{91A9603A-D223-47EF-B35B-86424F3280CA}"/>
              </a:ext>
            </a:extLst>
          </p:cNvPr>
          <p:cNvSpPr>
            <a:spLocks noGrp="1"/>
          </p:cNvSpPr>
          <p:nvPr>
            <p:ph type="subTitle" idx="1"/>
          </p:nvPr>
        </p:nvSpPr>
        <p:spPr>
          <a:xfrm>
            <a:off x="6096000" y="4178818"/>
            <a:ext cx="5884507" cy="1991827"/>
          </a:xfrm>
        </p:spPr>
        <p:txBody>
          <a:bodyPr>
            <a:normAutofit lnSpcReduction="10000"/>
          </a:bodyPr>
          <a:lstStyle/>
          <a:p>
            <a:r>
              <a:rPr lang="it-IT" b="1" dirty="0">
                <a:solidFill>
                  <a:srgbClr val="37A1CE"/>
                </a:solidFill>
              </a:rPr>
              <a:t>Dott. VINCENZO de falco, </a:t>
            </a:r>
            <a:r>
              <a:rPr lang="it-IT" sz="2000" b="1" dirty="0">
                <a:solidFill>
                  <a:srgbClr val="37A1CE"/>
                </a:solidFill>
              </a:rPr>
              <a:t>md, </a:t>
            </a:r>
            <a:r>
              <a:rPr lang="it-IT" sz="2000" b="1" dirty="0" err="1">
                <a:solidFill>
                  <a:srgbClr val="37A1CE"/>
                </a:solidFill>
              </a:rPr>
              <a:t>pHD</a:t>
            </a:r>
            <a:endParaRPr lang="it-IT" sz="2000" b="1" dirty="0">
              <a:solidFill>
                <a:srgbClr val="37A1CE"/>
              </a:solidFill>
            </a:endParaRPr>
          </a:p>
          <a:p>
            <a:endParaRPr lang="it-IT" b="1" dirty="0">
              <a:solidFill>
                <a:srgbClr val="37A1CE"/>
              </a:solidFill>
            </a:endParaRPr>
          </a:p>
          <a:p>
            <a:r>
              <a:rPr lang="it-IT" b="1" dirty="0">
                <a:solidFill>
                  <a:srgbClr val="37A1CE"/>
                </a:solidFill>
              </a:rPr>
              <a:t>Università della </a:t>
            </a:r>
            <a:r>
              <a:rPr lang="it-IT" b="1" dirty="0" err="1">
                <a:solidFill>
                  <a:srgbClr val="37A1CE"/>
                </a:solidFill>
              </a:rPr>
              <a:t>campania</a:t>
            </a:r>
            <a:endParaRPr lang="it-IT" b="1" dirty="0">
              <a:solidFill>
                <a:srgbClr val="37A1CE"/>
              </a:solidFill>
            </a:endParaRPr>
          </a:p>
          <a:p>
            <a:r>
              <a:rPr lang="it-IT" b="1" dirty="0">
                <a:solidFill>
                  <a:srgbClr val="37A1CE"/>
                </a:solidFill>
              </a:rPr>
              <a:t>«LUIGI VANVITELLI»</a:t>
            </a:r>
          </a:p>
        </p:txBody>
      </p:sp>
    </p:spTree>
    <p:extLst>
      <p:ext uri="{BB962C8B-B14F-4D97-AF65-F5344CB8AC3E}">
        <p14:creationId xmlns:p14="http://schemas.microsoft.com/office/powerpoint/2010/main" val="47115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39231B4-9EA9-E2EC-1C4A-8C55FC3966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184"/>
          <a:stretch/>
        </p:blipFill>
        <p:spPr bwMode="auto">
          <a:xfrm>
            <a:off x="847233" y="1111348"/>
            <a:ext cx="10497533" cy="5303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BE90FCA1-9739-BBB8-9020-70E469CD6FCD}"/>
              </a:ext>
            </a:extLst>
          </p:cNvPr>
          <p:cNvSpPr txBox="1"/>
          <p:nvPr/>
        </p:nvSpPr>
        <p:spPr>
          <a:xfrm>
            <a:off x="1785363" y="358170"/>
            <a:ext cx="8621271" cy="523220"/>
          </a:xfrm>
          <a:prstGeom prst="rect">
            <a:avLst/>
          </a:prstGeom>
          <a:noFill/>
        </p:spPr>
        <p:txBody>
          <a:bodyPr wrap="none" rtlCol="0">
            <a:spAutoFit/>
          </a:bodyPr>
          <a:lstStyle/>
          <a:p>
            <a:r>
              <a:rPr lang="it-IT" sz="2800" dirty="0">
                <a:solidFill>
                  <a:srgbClr val="FF0000"/>
                </a:solidFill>
                <a:latin typeface="Arial" panose="020B0604020202020204" pitchFamily="34" charset="0"/>
                <a:cs typeface="Arial" panose="020B0604020202020204" pitchFamily="34" charset="0"/>
              </a:rPr>
              <a:t>Overall </a:t>
            </a:r>
            <a:r>
              <a:rPr lang="it-IT" sz="2800" dirty="0" err="1">
                <a:solidFill>
                  <a:srgbClr val="FF0000"/>
                </a:solidFill>
                <a:latin typeface="Arial" panose="020B0604020202020204" pitchFamily="34" charset="0"/>
                <a:cs typeface="Arial" panose="020B0604020202020204" pitchFamily="34" charset="0"/>
              </a:rPr>
              <a:t>response</a:t>
            </a:r>
            <a:r>
              <a:rPr lang="it-IT" sz="2800" dirty="0">
                <a:solidFill>
                  <a:srgbClr val="FF0000"/>
                </a:solidFill>
                <a:latin typeface="Arial" panose="020B0604020202020204" pitchFamily="34" charset="0"/>
                <a:cs typeface="Arial" panose="020B0604020202020204" pitchFamily="34" charset="0"/>
              </a:rPr>
              <a:t> rate after </a:t>
            </a:r>
            <a:r>
              <a:rPr lang="it-IT" sz="2800" dirty="0" err="1">
                <a:solidFill>
                  <a:srgbClr val="FF0000"/>
                </a:solidFill>
                <a:latin typeface="Arial" panose="020B0604020202020204" pitchFamily="34" charset="0"/>
                <a:cs typeface="Arial" panose="020B0604020202020204" pitchFamily="34" charset="0"/>
              </a:rPr>
              <a:t>six</a:t>
            </a:r>
            <a:r>
              <a:rPr lang="it-IT" sz="2800" dirty="0">
                <a:solidFill>
                  <a:srgbClr val="FF0000"/>
                </a:solidFill>
                <a:latin typeface="Arial" panose="020B0604020202020204" pitchFamily="34" charset="0"/>
                <a:cs typeface="Arial" panose="020B0604020202020204" pitchFamily="34" charset="0"/>
              </a:rPr>
              <a:t> </a:t>
            </a:r>
            <a:r>
              <a:rPr lang="it-IT" sz="2800" dirty="0" err="1">
                <a:solidFill>
                  <a:srgbClr val="FF0000"/>
                </a:solidFill>
                <a:latin typeface="Arial" panose="020B0604020202020204" pitchFamily="34" charset="0"/>
                <a:cs typeface="Arial" panose="020B0604020202020204" pitchFamily="34" charset="0"/>
              </a:rPr>
              <a:t>months</a:t>
            </a:r>
            <a:r>
              <a:rPr lang="it-IT" sz="2800" dirty="0">
                <a:solidFill>
                  <a:srgbClr val="FF0000"/>
                </a:solidFill>
                <a:latin typeface="Arial" panose="020B0604020202020204" pitchFamily="34" charset="0"/>
                <a:cs typeface="Arial" panose="020B0604020202020204" pitchFamily="34" charset="0"/>
              </a:rPr>
              <a:t> of </a:t>
            </a:r>
            <a:r>
              <a:rPr lang="it-IT" sz="2800" dirty="0" err="1">
                <a:solidFill>
                  <a:srgbClr val="FF0000"/>
                </a:solidFill>
                <a:latin typeface="Arial" panose="020B0604020202020204" pitchFamily="34" charset="0"/>
                <a:cs typeface="Arial" panose="020B0604020202020204" pitchFamily="34" charset="0"/>
              </a:rPr>
              <a:t>dostarlimab</a:t>
            </a:r>
            <a:endParaRPr lang="it-IT" sz="2800" dirty="0">
              <a:solidFill>
                <a:srgbClr val="FF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C8761FE-C32F-3B34-4364-BF86494FB3A4}"/>
              </a:ext>
            </a:extLst>
          </p:cNvPr>
          <p:cNvSpPr txBox="1"/>
          <p:nvPr/>
        </p:nvSpPr>
        <p:spPr>
          <a:xfrm>
            <a:off x="10248314" y="6550223"/>
            <a:ext cx="1798634" cy="307777"/>
          </a:xfrm>
          <a:prstGeom prst="rect">
            <a:avLst/>
          </a:prstGeom>
          <a:noFill/>
        </p:spPr>
        <p:txBody>
          <a:bodyPr wrap="none" rtlCol="0">
            <a:spAutoFit/>
          </a:bodyPr>
          <a:lstStyle/>
          <a:p>
            <a:r>
              <a:rPr lang="it-IT" sz="1400" dirty="0" err="1">
                <a:latin typeface="Arial" panose="020B0604020202020204" pitchFamily="34" charset="0"/>
                <a:cs typeface="Arial" panose="020B0604020202020204" pitchFamily="34" charset="0"/>
              </a:rPr>
              <a:t>Cercek</a:t>
            </a:r>
            <a:r>
              <a:rPr lang="it-IT" sz="1400" dirty="0">
                <a:latin typeface="Arial" panose="020B0604020202020204" pitchFamily="34" charset="0"/>
                <a:cs typeface="Arial" panose="020B0604020202020204" pitchFamily="34" charset="0"/>
              </a:rPr>
              <a:t>, ASCO 2022</a:t>
            </a:r>
          </a:p>
        </p:txBody>
      </p:sp>
    </p:spTree>
    <p:extLst>
      <p:ext uri="{BB962C8B-B14F-4D97-AF65-F5344CB8AC3E}">
        <p14:creationId xmlns:p14="http://schemas.microsoft.com/office/powerpoint/2010/main" val="4120619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38D3252-D48D-567D-3BE7-5220608C68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116" y="618882"/>
            <a:ext cx="11091767" cy="6239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1C5CB449-754D-1537-4A2A-FCB8FBB392EF}"/>
              </a:ext>
            </a:extLst>
          </p:cNvPr>
          <p:cNvSpPr txBox="1"/>
          <p:nvPr/>
        </p:nvSpPr>
        <p:spPr>
          <a:xfrm>
            <a:off x="10248314" y="6550223"/>
            <a:ext cx="1798634" cy="307777"/>
          </a:xfrm>
          <a:prstGeom prst="rect">
            <a:avLst/>
          </a:prstGeom>
          <a:noFill/>
        </p:spPr>
        <p:txBody>
          <a:bodyPr wrap="none" rtlCol="0">
            <a:spAutoFit/>
          </a:bodyPr>
          <a:lstStyle/>
          <a:p>
            <a:r>
              <a:rPr lang="it-IT" sz="1400" dirty="0" err="1">
                <a:latin typeface="Arial" panose="020B0604020202020204" pitchFamily="34" charset="0"/>
                <a:cs typeface="Arial" panose="020B0604020202020204" pitchFamily="34" charset="0"/>
              </a:rPr>
              <a:t>Cercek</a:t>
            </a:r>
            <a:r>
              <a:rPr lang="it-IT" sz="1400" dirty="0">
                <a:latin typeface="Arial" panose="020B0604020202020204" pitchFamily="34" charset="0"/>
                <a:cs typeface="Arial" panose="020B0604020202020204" pitchFamily="34" charset="0"/>
              </a:rPr>
              <a:t>, ASCO 2022</a:t>
            </a:r>
          </a:p>
        </p:txBody>
      </p:sp>
    </p:spTree>
    <p:extLst>
      <p:ext uri="{BB962C8B-B14F-4D97-AF65-F5344CB8AC3E}">
        <p14:creationId xmlns:p14="http://schemas.microsoft.com/office/powerpoint/2010/main" val="38219340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dirty="0">
                <a:latin typeface="Arial" charset="0"/>
                <a:ea typeface="+mn-ea"/>
                <a:cs typeface="+mn-cs"/>
              </a:rPr>
              <a:t>Slide 12</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48" r="13072"/>
          <a:stretch/>
        </p:blipFill>
        <p:spPr bwMode="auto">
          <a:xfrm>
            <a:off x="1569718" y="691152"/>
            <a:ext cx="9052561" cy="6107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28B43FAC-5A3D-1A7E-EEFD-3623BBD9C5BD}"/>
              </a:ext>
            </a:extLst>
          </p:cNvPr>
          <p:cNvSpPr txBox="1"/>
          <p:nvPr/>
        </p:nvSpPr>
        <p:spPr>
          <a:xfrm>
            <a:off x="10248314" y="6550223"/>
            <a:ext cx="1798634" cy="307777"/>
          </a:xfrm>
          <a:prstGeom prst="rect">
            <a:avLst/>
          </a:prstGeom>
          <a:noFill/>
        </p:spPr>
        <p:txBody>
          <a:bodyPr wrap="none" rtlCol="0">
            <a:spAutoFit/>
          </a:bodyPr>
          <a:lstStyle/>
          <a:p>
            <a:r>
              <a:rPr lang="it-IT" sz="1400" dirty="0" err="1">
                <a:latin typeface="Arial" panose="020B0604020202020204" pitchFamily="34" charset="0"/>
                <a:cs typeface="Arial" panose="020B0604020202020204" pitchFamily="34" charset="0"/>
              </a:rPr>
              <a:t>Cercek</a:t>
            </a:r>
            <a:r>
              <a:rPr lang="it-IT" sz="1400" dirty="0">
                <a:latin typeface="Arial" panose="020B0604020202020204" pitchFamily="34" charset="0"/>
                <a:cs typeface="Arial" panose="020B0604020202020204" pitchFamily="34" charset="0"/>
              </a:rPr>
              <a:t>, ASCO 2024</a:t>
            </a:r>
          </a:p>
        </p:txBody>
      </p:sp>
      <p:sp>
        <p:nvSpPr>
          <p:cNvPr id="4" name="TextBox 3">
            <a:extLst>
              <a:ext uri="{FF2B5EF4-FFF2-40B4-BE49-F238E27FC236}">
                <a16:creationId xmlns:a16="http://schemas.microsoft.com/office/drawing/2014/main" id="{6320F95E-3C50-F89D-6D46-20A351EEB243}"/>
              </a:ext>
            </a:extLst>
          </p:cNvPr>
          <p:cNvSpPr txBox="1"/>
          <p:nvPr/>
        </p:nvSpPr>
        <p:spPr>
          <a:xfrm>
            <a:off x="3922967" y="167932"/>
            <a:ext cx="4346062" cy="523220"/>
          </a:xfrm>
          <a:prstGeom prst="rect">
            <a:avLst/>
          </a:prstGeom>
          <a:noFill/>
        </p:spPr>
        <p:txBody>
          <a:bodyPr wrap="none" rtlCol="0">
            <a:spAutoFit/>
          </a:bodyPr>
          <a:lstStyle/>
          <a:p>
            <a:r>
              <a:rPr lang="it-IT" sz="2800" dirty="0">
                <a:solidFill>
                  <a:srgbClr val="FF0000"/>
                </a:solidFill>
                <a:latin typeface="Arial" panose="020B0604020202020204" pitchFamily="34" charset="0"/>
                <a:cs typeface="Arial" panose="020B0604020202020204" pitchFamily="34" charset="0"/>
              </a:rPr>
              <a:t>Update 2024 (42 </a:t>
            </a:r>
            <a:r>
              <a:rPr lang="it-IT" sz="2800" dirty="0" err="1">
                <a:solidFill>
                  <a:srgbClr val="FF0000"/>
                </a:solidFill>
                <a:latin typeface="Arial" panose="020B0604020202020204" pitchFamily="34" charset="0"/>
                <a:cs typeface="Arial" panose="020B0604020202020204" pitchFamily="34" charset="0"/>
              </a:rPr>
              <a:t>patients</a:t>
            </a:r>
            <a:r>
              <a:rPr lang="it-IT" sz="2800" dirty="0">
                <a:solidFill>
                  <a:srgbClr val="FF0000"/>
                </a:solidFill>
                <a:latin typeface="Arial" panose="020B0604020202020204" pitchFamily="34" charset="0"/>
                <a:cs typeface="Arial" panose="020B0604020202020204" pitchFamily="34" charset="0"/>
              </a:rPr>
              <a:t>)</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E3255D2-ADD9-B7C8-FF77-D5FA086A67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978"/>
          <a:stretch/>
        </p:blipFill>
        <p:spPr bwMode="auto">
          <a:xfrm>
            <a:off x="317758" y="1013092"/>
            <a:ext cx="11556482" cy="5851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6667592B-9175-54A0-FD43-9EB73EAC55FE}"/>
              </a:ext>
            </a:extLst>
          </p:cNvPr>
          <p:cNvSpPr txBox="1"/>
          <p:nvPr/>
        </p:nvSpPr>
        <p:spPr>
          <a:xfrm>
            <a:off x="10248314" y="6550223"/>
            <a:ext cx="1798634" cy="307777"/>
          </a:xfrm>
          <a:prstGeom prst="rect">
            <a:avLst/>
          </a:prstGeom>
          <a:noFill/>
        </p:spPr>
        <p:txBody>
          <a:bodyPr wrap="none" rtlCol="0">
            <a:spAutoFit/>
          </a:bodyPr>
          <a:lstStyle/>
          <a:p>
            <a:r>
              <a:rPr lang="it-IT" sz="1400" dirty="0" err="1">
                <a:latin typeface="Arial" panose="020B0604020202020204" pitchFamily="34" charset="0"/>
                <a:cs typeface="Arial" panose="020B0604020202020204" pitchFamily="34" charset="0"/>
              </a:rPr>
              <a:t>Cercek</a:t>
            </a:r>
            <a:r>
              <a:rPr lang="it-IT" sz="1400" dirty="0">
                <a:latin typeface="Arial" panose="020B0604020202020204" pitchFamily="34" charset="0"/>
                <a:cs typeface="Arial" panose="020B0604020202020204" pitchFamily="34" charset="0"/>
              </a:rPr>
              <a:t>, ASCO 2024</a:t>
            </a:r>
          </a:p>
        </p:txBody>
      </p:sp>
      <p:sp>
        <p:nvSpPr>
          <p:cNvPr id="4" name="TextBox 3">
            <a:extLst>
              <a:ext uri="{FF2B5EF4-FFF2-40B4-BE49-F238E27FC236}">
                <a16:creationId xmlns:a16="http://schemas.microsoft.com/office/drawing/2014/main" id="{DB1228BE-35A0-6EBA-AA1E-707223D1FC37}"/>
              </a:ext>
            </a:extLst>
          </p:cNvPr>
          <p:cNvSpPr txBox="1"/>
          <p:nvPr/>
        </p:nvSpPr>
        <p:spPr>
          <a:xfrm>
            <a:off x="3140960" y="308609"/>
            <a:ext cx="5910079" cy="523220"/>
          </a:xfrm>
          <a:prstGeom prst="rect">
            <a:avLst/>
          </a:prstGeom>
          <a:noFill/>
        </p:spPr>
        <p:txBody>
          <a:bodyPr wrap="none" rtlCol="0">
            <a:spAutoFit/>
          </a:bodyPr>
          <a:lstStyle/>
          <a:p>
            <a:r>
              <a:rPr lang="it-IT" sz="2800" dirty="0">
                <a:solidFill>
                  <a:srgbClr val="FF0000"/>
                </a:solidFill>
                <a:latin typeface="Arial" panose="020B0604020202020204" pitchFamily="34" charset="0"/>
                <a:cs typeface="Arial" panose="020B0604020202020204" pitchFamily="34" charset="0"/>
              </a:rPr>
              <a:t>Time to clinical Complete </a:t>
            </a:r>
            <a:r>
              <a:rPr lang="it-IT" sz="2800" dirty="0" err="1">
                <a:solidFill>
                  <a:srgbClr val="FF0000"/>
                </a:solidFill>
                <a:latin typeface="Arial" panose="020B0604020202020204" pitchFamily="34" charset="0"/>
                <a:cs typeface="Arial" panose="020B0604020202020204" pitchFamily="34" charset="0"/>
              </a:rPr>
              <a:t>Response</a:t>
            </a:r>
            <a:endParaRPr lang="it-IT" sz="28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3458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748" r="17949" b="3261"/>
          <a:stretch/>
        </p:blipFill>
        <p:spPr bwMode="auto">
          <a:xfrm>
            <a:off x="2825765" y="647114"/>
            <a:ext cx="6540470" cy="6210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157B42B2-DD45-ABDB-C47E-B9F32D658B8A}"/>
              </a:ext>
            </a:extLst>
          </p:cNvPr>
          <p:cNvSpPr txBox="1"/>
          <p:nvPr/>
        </p:nvSpPr>
        <p:spPr>
          <a:xfrm>
            <a:off x="4764546" y="123894"/>
            <a:ext cx="2662908" cy="523220"/>
          </a:xfrm>
          <a:prstGeom prst="rect">
            <a:avLst/>
          </a:prstGeom>
          <a:noFill/>
        </p:spPr>
        <p:txBody>
          <a:bodyPr wrap="none" rtlCol="0">
            <a:spAutoFit/>
          </a:bodyPr>
          <a:lstStyle/>
          <a:p>
            <a:r>
              <a:rPr lang="it-IT" sz="2800" dirty="0" err="1">
                <a:solidFill>
                  <a:srgbClr val="FF0000"/>
                </a:solidFill>
                <a:latin typeface="Arial" panose="020B0604020202020204" pitchFamily="34" charset="0"/>
                <a:cs typeface="Arial" panose="020B0604020202020204" pitchFamily="34" charset="0"/>
              </a:rPr>
              <a:t>Adverse</a:t>
            </a:r>
            <a:r>
              <a:rPr lang="it-IT" sz="2800" dirty="0">
                <a:solidFill>
                  <a:srgbClr val="FF0000"/>
                </a:solidFill>
                <a:latin typeface="Arial" panose="020B0604020202020204" pitchFamily="34" charset="0"/>
                <a:cs typeface="Arial" panose="020B0604020202020204" pitchFamily="34" charset="0"/>
              </a:rPr>
              <a:t> events</a:t>
            </a:r>
          </a:p>
        </p:txBody>
      </p:sp>
      <p:sp>
        <p:nvSpPr>
          <p:cNvPr id="6" name="TextBox 5">
            <a:extLst>
              <a:ext uri="{FF2B5EF4-FFF2-40B4-BE49-F238E27FC236}">
                <a16:creationId xmlns:a16="http://schemas.microsoft.com/office/drawing/2014/main" id="{960F947D-D623-1BE1-F95E-80E9AA32D8D1}"/>
              </a:ext>
            </a:extLst>
          </p:cNvPr>
          <p:cNvSpPr txBox="1"/>
          <p:nvPr/>
        </p:nvSpPr>
        <p:spPr>
          <a:xfrm>
            <a:off x="10248314" y="6550223"/>
            <a:ext cx="1798634" cy="307777"/>
          </a:xfrm>
          <a:prstGeom prst="rect">
            <a:avLst/>
          </a:prstGeom>
          <a:noFill/>
        </p:spPr>
        <p:txBody>
          <a:bodyPr wrap="none" rtlCol="0">
            <a:spAutoFit/>
          </a:bodyPr>
          <a:lstStyle/>
          <a:p>
            <a:r>
              <a:rPr lang="it-IT" sz="1400" dirty="0" err="1">
                <a:latin typeface="Arial" panose="020B0604020202020204" pitchFamily="34" charset="0"/>
                <a:cs typeface="Arial" panose="020B0604020202020204" pitchFamily="34" charset="0"/>
              </a:rPr>
              <a:t>Cercek</a:t>
            </a:r>
            <a:r>
              <a:rPr lang="it-IT" sz="1400" dirty="0">
                <a:latin typeface="Arial" panose="020B0604020202020204" pitchFamily="34" charset="0"/>
                <a:cs typeface="Arial" panose="020B0604020202020204" pitchFamily="34" charset="0"/>
              </a:rPr>
              <a:t>, ASCO 2022</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D0657A-1015-2EA5-0DEF-7C413F6CD5DF}"/>
              </a:ext>
            </a:extLst>
          </p:cNvPr>
          <p:cNvPicPr>
            <a:picLocks noChangeAspect="1"/>
          </p:cNvPicPr>
          <p:nvPr/>
        </p:nvPicPr>
        <p:blipFill>
          <a:blip r:embed="rId2"/>
          <a:stretch>
            <a:fillRect/>
          </a:stretch>
        </p:blipFill>
        <p:spPr>
          <a:xfrm>
            <a:off x="436099" y="426709"/>
            <a:ext cx="7417596" cy="1414981"/>
          </a:xfrm>
          <a:prstGeom prst="rect">
            <a:avLst/>
          </a:prstGeom>
        </p:spPr>
      </p:pic>
      <p:pic>
        <p:nvPicPr>
          <p:cNvPr id="5" name="Picture 4">
            <a:extLst>
              <a:ext uri="{FF2B5EF4-FFF2-40B4-BE49-F238E27FC236}">
                <a16:creationId xmlns:a16="http://schemas.microsoft.com/office/drawing/2014/main" id="{D49B3382-244D-7742-AEDB-B2C9AF46D4BA}"/>
              </a:ext>
            </a:extLst>
          </p:cNvPr>
          <p:cNvPicPr>
            <a:picLocks noChangeAspect="1"/>
          </p:cNvPicPr>
          <p:nvPr/>
        </p:nvPicPr>
        <p:blipFill>
          <a:blip r:embed="rId3"/>
          <a:stretch>
            <a:fillRect/>
          </a:stretch>
        </p:blipFill>
        <p:spPr>
          <a:xfrm>
            <a:off x="105508" y="2173459"/>
            <a:ext cx="12031178" cy="4257832"/>
          </a:xfrm>
          <a:prstGeom prst="rect">
            <a:avLst/>
          </a:prstGeom>
        </p:spPr>
      </p:pic>
    </p:spTree>
    <p:extLst>
      <p:ext uri="{BB962C8B-B14F-4D97-AF65-F5344CB8AC3E}">
        <p14:creationId xmlns:p14="http://schemas.microsoft.com/office/powerpoint/2010/main" val="3238773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E586E1-734D-3970-1EEE-067BFADB1FD0}"/>
              </a:ext>
            </a:extLst>
          </p:cNvPr>
          <p:cNvPicPr>
            <a:picLocks noChangeAspect="1"/>
          </p:cNvPicPr>
          <p:nvPr/>
        </p:nvPicPr>
        <p:blipFill>
          <a:blip r:embed="rId2"/>
          <a:stretch>
            <a:fillRect/>
          </a:stretch>
        </p:blipFill>
        <p:spPr>
          <a:xfrm>
            <a:off x="304757" y="1838313"/>
            <a:ext cx="11582485" cy="3181373"/>
          </a:xfrm>
          <a:prstGeom prst="rect">
            <a:avLst/>
          </a:prstGeom>
        </p:spPr>
      </p:pic>
    </p:spTree>
    <p:extLst>
      <p:ext uri="{BB962C8B-B14F-4D97-AF65-F5344CB8AC3E}">
        <p14:creationId xmlns:p14="http://schemas.microsoft.com/office/powerpoint/2010/main" val="565209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761BDC-679C-C8A5-CB10-641D3F9A1A1C}"/>
              </a:ext>
            </a:extLst>
          </p:cNvPr>
          <p:cNvPicPr>
            <a:picLocks noChangeAspect="1"/>
          </p:cNvPicPr>
          <p:nvPr/>
        </p:nvPicPr>
        <p:blipFill>
          <a:blip r:embed="rId3"/>
          <a:stretch>
            <a:fillRect/>
          </a:stretch>
        </p:blipFill>
        <p:spPr>
          <a:xfrm>
            <a:off x="3682787" y="1216854"/>
            <a:ext cx="4431111" cy="5641145"/>
          </a:xfrm>
          <a:prstGeom prst="rect">
            <a:avLst/>
          </a:prstGeom>
        </p:spPr>
      </p:pic>
      <p:sp>
        <p:nvSpPr>
          <p:cNvPr id="8" name="TextBox 7">
            <a:extLst>
              <a:ext uri="{FF2B5EF4-FFF2-40B4-BE49-F238E27FC236}">
                <a16:creationId xmlns:a16="http://schemas.microsoft.com/office/drawing/2014/main" id="{0778B217-A6C2-43CC-DD4D-5FB4BECDE26F}"/>
              </a:ext>
            </a:extLst>
          </p:cNvPr>
          <p:cNvSpPr txBox="1"/>
          <p:nvPr/>
        </p:nvSpPr>
        <p:spPr>
          <a:xfrm>
            <a:off x="3946212" y="299741"/>
            <a:ext cx="4299575" cy="523220"/>
          </a:xfrm>
          <a:prstGeom prst="rect">
            <a:avLst/>
          </a:prstGeom>
          <a:noFill/>
        </p:spPr>
        <p:txBody>
          <a:bodyPr wrap="none" rtlCol="0">
            <a:spAutoFit/>
          </a:bodyPr>
          <a:lstStyle/>
          <a:p>
            <a:r>
              <a:rPr lang="it-IT" sz="2800" dirty="0" err="1">
                <a:solidFill>
                  <a:srgbClr val="FF0000"/>
                </a:solidFill>
                <a:latin typeface="Arial" panose="020B0604020202020204" pitchFamily="34" charset="0"/>
                <a:cs typeface="Arial" panose="020B0604020202020204" pitchFamily="34" charset="0"/>
              </a:rPr>
              <a:t>Sintilimab</a:t>
            </a:r>
            <a:r>
              <a:rPr lang="it-IT" sz="2800" dirty="0">
                <a:solidFill>
                  <a:srgbClr val="FF0000"/>
                </a:solidFill>
                <a:latin typeface="Arial" panose="020B0604020202020204" pitchFamily="34" charset="0"/>
                <a:cs typeface="Arial" panose="020B0604020202020204" pitchFamily="34" charset="0"/>
              </a:rPr>
              <a:t> in MSI-H LARC</a:t>
            </a:r>
          </a:p>
        </p:txBody>
      </p:sp>
      <p:sp>
        <p:nvSpPr>
          <p:cNvPr id="9" name="TextBox 8">
            <a:extLst>
              <a:ext uri="{FF2B5EF4-FFF2-40B4-BE49-F238E27FC236}">
                <a16:creationId xmlns:a16="http://schemas.microsoft.com/office/drawing/2014/main" id="{6731D0E4-91EF-CC5F-0F74-D6C2D71976DF}"/>
              </a:ext>
            </a:extLst>
          </p:cNvPr>
          <p:cNvSpPr txBox="1"/>
          <p:nvPr/>
        </p:nvSpPr>
        <p:spPr>
          <a:xfrm>
            <a:off x="10176705" y="6550223"/>
            <a:ext cx="2015295" cy="307777"/>
          </a:xfrm>
          <a:prstGeom prst="rect">
            <a:avLst/>
          </a:prstGeom>
          <a:noFill/>
        </p:spPr>
        <p:txBody>
          <a:bodyPr wrap="none" rtlCol="0">
            <a:spAutoFit/>
          </a:bodyPr>
          <a:lstStyle/>
          <a:p>
            <a:r>
              <a:rPr lang="it-IT" sz="1400" dirty="0">
                <a:latin typeface="Arial" panose="020B0604020202020204" pitchFamily="34" charset="0"/>
                <a:cs typeface="Arial" panose="020B0604020202020204" pitchFamily="34" charset="0"/>
              </a:rPr>
              <a:t>Chen, Lancet GH 2023</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48488-4055-3796-C23D-68385092C3A3}"/>
              </a:ext>
            </a:extLst>
          </p:cNvPr>
          <p:cNvPicPr>
            <a:picLocks noChangeAspect="1"/>
          </p:cNvPicPr>
          <p:nvPr/>
        </p:nvPicPr>
        <p:blipFill>
          <a:blip r:embed="rId3"/>
          <a:srcRect t="1105" b="49999"/>
          <a:stretch/>
        </p:blipFill>
        <p:spPr>
          <a:xfrm>
            <a:off x="63067" y="1807699"/>
            <a:ext cx="5932115" cy="3525750"/>
          </a:xfrm>
          <a:prstGeom prst="rect">
            <a:avLst/>
          </a:prstGeom>
        </p:spPr>
      </p:pic>
      <p:pic>
        <p:nvPicPr>
          <p:cNvPr id="5" name="Picture 4">
            <a:extLst>
              <a:ext uri="{FF2B5EF4-FFF2-40B4-BE49-F238E27FC236}">
                <a16:creationId xmlns:a16="http://schemas.microsoft.com/office/drawing/2014/main" id="{47F6B180-C206-906A-3C18-38F94B390B68}"/>
              </a:ext>
            </a:extLst>
          </p:cNvPr>
          <p:cNvPicPr>
            <a:picLocks noChangeAspect="1"/>
          </p:cNvPicPr>
          <p:nvPr/>
        </p:nvPicPr>
        <p:blipFill>
          <a:blip r:embed="rId3"/>
          <a:srcRect t="51593"/>
          <a:stretch/>
        </p:blipFill>
        <p:spPr>
          <a:xfrm>
            <a:off x="6024590" y="1822267"/>
            <a:ext cx="6167411" cy="3628963"/>
          </a:xfrm>
          <a:prstGeom prst="rect">
            <a:avLst/>
          </a:prstGeom>
        </p:spPr>
      </p:pic>
      <p:sp>
        <p:nvSpPr>
          <p:cNvPr id="7" name="TextBox 6">
            <a:extLst>
              <a:ext uri="{FF2B5EF4-FFF2-40B4-BE49-F238E27FC236}">
                <a16:creationId xmlns:a16="http://schemas.microsoft.com/office/drawing/2014/main" id="{AC530A9D-FCEF-C21E-1B60-A513F09469F4}"/>
              </a:ext>
            </a:extLst>
          </p:cNvPr>
          <p:cNvSpPr txBox="1"/>
          <p:nvPr/>
        </p:nvSpPr>
        <p:spPr>
          <a:xfrm>
            <a:off x="3433700" y="5591908"/>
            <a:ext cx="5907964" cy="400110"/>
          </a:xfrm>
          <a:prstGeom prst="rect">
            <a:avLst/>
          </a:prstGeom>
          <a:noFill/>
        </p:spPr>
        <p:txBody>
          <a:bodyPr wrap="none" rtlCol="0">
            <a:spAutoFit/>
          </a:bodyPr>
          <a:lstStyle/>
          <a:p>
            <a:r>
              <a:rPr lang="it-IT" sz="2000" dirty="0"/>
              <a:t>CR (</a:t>
            </a:r>
            <a:r>
              <a:rPr lang="it-IT" sz="2000" dirty="0" err="1"/>
              <a:t>pCR</a:t>
            </a:r>
            <a:r>
              <a:rPr lang="it-IT" sz="2000" dirty="0"/>
              <a:t> or </a:t>
            </a:r>
            <a:r>
              <a:rPr lang="it-IT" sz="2000" dirty="0" err="1"/>
              <a:t>cCR</a:t>
            </a:r>
            <a:r>
              <a:rPr lang="it-IT" sz="2000" dirty="0"/>
              <a:t>)= 75%; 9 </a:t>
            </a:r>
            <a:r>
              <a:rPr lang="it-IT" sz="2000" dirty="0" err="1"/>
              <a:t>pts</a:t>
            </a:r>
            <a:r>
              <a:rPr lang="it-IT" sz="2000" dirty="0"/>
              <a:t> with </a:t>
            </a:r>
            <a:r>
              <a:rPr lang="it-IT" sz="2000" dirty="0" err="1"/>
              <a:t>Ccr</a:t>
            </a:r>
            <a:r>
              <a:rPr lang="it-IT" sz="2000" dirty="0"/>
              <a:t>; 3/6 with </a:t>
            </a:r>
            <a:r>
              <a:rPr lang="it-IT" sz="2000" dirty="0" err="1"/>
              <a:t>pCR</a:t>
            </a:r>
            <a:r>
              <a:rPr lang="it-IT" sz="2000" dirty="0"/>
              <a:t> </a:t>
            </a:r>
          </a:p>
        </p:txBody>
      </p:sp>
      <p:sp>
        <p:nvSpPr>
          <p:cNvPr id="8" name="TextBox 7">
            <a:extLst>
              <a:ext uri="{FF2B5EF4-FFF2-40B4-BE49-F238E27FC236}">
                <a16:creationId xmlns:a16="http://schemas.microsoft.com/office/drawing/2014/main" id="{936E216C-CE52-3A7C-E819-8BDDD069ED02}"/>
              </a:ext>
            </a:extLst>
          </p:cNvPr>
          <p:cNvSpPr txBox="1"/>
          <p:nvPr/>
        </p:nvSpPr>
        <p:spPr>
          <a:xfrm>
            <a:off x="3946212" y="299741"/>
            <a:ext cx="4299575" cy="523220"/>
          </a:xfrm>
          <a:prstGeom prst="rect">
            <a:avLst/>
          </a:prstGeom>
          <a:noFill/>
        </p:spPr>
        <p:txBody>
          <a:bodyPr wrap="none" rtlCol="0">
            <a:spAutoFit/>
          </a:bodyPr>
          <a:lstStyle/>
          <a:p>
            <a:r>
              <a:rPr lang="it-IT" sz="2800" dirty="0" err="1">
                <a:solidFill>
                  <a:srgbClr val="FF0000"/>
                </a:solidFill>
                <a:latin typeface="Arial" panose="020B0604020202020204" pitchFamily="34" charset="0"/>
                <a:cs typeface="Arial" panose="020B0604020202020204" pitchFamily="34" charset="0"/>
              </a:rPr>
              <a:t>Sintilimab</a:t>
            </a:r>
            <a:r>
              <a:rPr lang="it-IT" sz="2800" dirty="0">
                <a:solidFill>
                  <a:srgbClr val="FF0000"/>
                </a:solidFill>
                <a:latin typeface="Arial" panose="020B0604020202020204" pitchFamily="34" charset="0"/>
                <a:cs typeface="Arial" panose="020B0604020202020204" pitchFamily="34" charset="0"/>
              </a:rPr>
              <a:t> in MSI-H LARC</a:t>
            </a:r>
          </a:p>
        </p:txBody>
      </p:sp>
      <p:sp>
        <p:nvSpPr>
          <p:cNvPr id="9" name="TextBox 8">
            <a:extLst>
              <a:ext uri="{FF2B5EF4-FFF2-40B4-BE49-F238E27FC236}">
                <a16:creationId xmlns:a16="http://schemas.microsoft.com/office/drawing/2014/main" id="{BC04C028-2445-2850-8B44-A43A984422A6}"/>
              </a:ext>
            </a:extLst>
          </p:cNvPr>
          <p:cNvSpPr txBox="1"/>
          <p:nvPr/>
        </p:nvSpPr>
        <p:spPr>
          <a:xfrm>
            <a:off x="10176705" y="6550223"/>
            <a:ext cx="2015295" cy="307777"/>
          </a:xfrm>
          <a:prstGeom prst="rect">
            <a:avLst/>
          </a:prstGeom>
          <a:noFill/>
        </p:spPr>
        <p:txBody>
          <a:bodyPr wrap="none" rtlCol="0">
            <a:spAutoFit/>
          </a:bodyPr>
          <a:lstStyle/>
          <a:p>
            <a:r>
              <a:rPr lang="it-IT" sz="1400" dirty="0">
                <a:latin typeface="Arial" panose="020B0604020202020204" pitchFamily="34" charset="0"/>
                <a:cs typeface="Arial" panose="020B0604020202020204" pitchFamily="34" charset="0"/>
              </a:rPr>
              <a:t>Chen, Lancet GH 2023</a:t>
            </a:r>
          </a:p>
        </p:txBody>
      </p:sp>
    </p:spTree>
    <p:extLst>
      <p:ext uri="{BB962C8B-B14F-4D97-AF65-F5344CB8AC3E}">
        <p14:creationId xmlns:p14="http://schemas.microsoft.com/office/powerpoint/2010/main" val="2192301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EA64EE-07E6-1B4B-E35F-C6C3488E224E}"/>
              </a:ext>
            </a:extLst>
          </p:cNvPr>
          <p:cNvPicPr>
            <a:picLocks noChangeAspect="1"/>
          </p:cNvPicPr>
          <p:nvPr/>
        </p:nvPicPr>
        <p:blipFill>
          <a:blip r:embed="rId2"/>
          <a:stretch>
            <a:fillRect/>
          </a:stretch>
        </p:blipFill>
        <p:spPr>
          <a:xfrm>
            <a:off x="3981156" y="977705"/>
            <a:ext cx="4229686" cy="5880295"/>
          </a:xfrm>
          <a:prstGeom prst="rect">
            <a:avLst/>
          </a:prstGeom>
        </p:spPr>
      </p:pic>
      <p:sp>
        <p:nvSpPr>
          <p:cNvPr id="8" name="TextBox 7">
            <a:extLst>
              <a:ext uri="{FF2B5EF4-FFF2-40B4-BE49-F238E27FC236}">
                <a16:creationId xmlns:a16="http://schemas.microsoft.com/office/drawing/2014/main" id="{DF84CBC4-918D-3E59-2034-E546645E572B}"/>
              </a:ext>
            </a:extLst>
          </p:cNvPr>
          <p:cNvSpPr txBox="1"/>
          <p:nvPr/>
        </p:nvSpPr>
        <p:spPr>
          <a:xfrm>
            <a:off x="10176705" y="6550223"/>
            <a:ext cx="2015295" cy="307777"/>
          </a:xfrm>
          <a:prstGeom prst="rect">
            <a:avLst/>
          </a:prstGeom>
          <a:noFill/>
        </p:spPr>
        <p:txBody>
          <a:bodyPr wrap="none" rtlCol="0">
            <a:spAutoFit/>
          </a:bodyPr>
          <a:lstStyle/>
          <a:p>
            <a:r>
              <a:rPr lang="it-IT" sz="1400" dirty="0">
                <a:latin typeface="Arial" panose="020B0604020202020204" pitchFamily="34" charset="0"/>
                <a:cs typeface="Arial" panose="020B0604020202020204" pitchFamily="34" charset="0"/>
              </a:rPr>
              <a:t>Chen, Lancet GH 2023</a:t>
            </a:r>
          </a:p>
        </p:txBody>
      </p:sp>
      <p:sp>
        <p:nvSpPr>
          <p:cNvPr id="9" name="TextBox 8">
            <a:extLst>
              <a:ext uri="{FF2B5EF4-FFF2-40B4-BE49-F238E27FC236}">
                <a16:creationId xmlns:a16="http://schemas.microsoft.com/office/drawing/2014/main" id="{2D0A6B06-E25C-0588-1EA0-95EB082CB804}"/>
              </a:ext>
            </a:extLst>
          </p:cNvPr>
          <p:cNvSpPr txBox="1"/>
          <p:nvPr/>
        </p:nvSpPr>
        <p:spPr>
          <a:xfrm>
            <a:off x="3946212" y="299741"/>
            <a:ext cx="4299575" cy="523220"/>
          </a:xfrm>
          <a:prstGeom prst="rect">
            <a:avLst/>
          </a:prstGeom>
          <a:noFill/>
        </p:spPr>
        <p:txBody>
          <a:bodyPr wrap="none" rtlCol="0">
            <a:spAutoFit/>
          </a:bodyPr>
          <a:lstStyle/>
          <a:p>
            <a:r>
              <a:rPr lang="it-IT" sz="2800" dirty="0" err="1">
                <a:solidFill>
                  <a:srgbClr val="FF0000"/>
                </a:solidFill>
                <a:latin typeface="Arial" panose="020B0604020202020204" pitchFamily="34" charset="0"/>
                <a:cs typeface="Arial" panose="020B0604020202020204" pitchFamily="34" charset="0"/>
              </a:rPr>
              <a:t>Sintilimab</a:t>
            </a:r>
            <a:r>
              <a:rPr lang="it-IT" sz="2800" dirty="0">
                <a:solidFill>
                  <a:srgbClr val="FF0000"/>
                </a:solidFill>
                <a:latin typeface="Arial" panose="020B0604020202020204" pitchFamily="34" charset="0"/>
                <a:cs typeface="Arial" panose="020B0604020202020204" pitchFamily="34" charset="0"/>
              </a:rPr>
              <a:t> in MSI-H LARC</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E98356E-79BC-88B0-A3FF-282C3D553597}"/>
              </a:ext>
            </a:extLst>
          </p:cNvPr>
          <p:cNvSpPr txBox="1"/>
          <p:nvPr/>
        </p:nvSpPr>
        <p:spPr>
          <a:xfrm>
            <a:off x="646044" y="1859482"/>
            <a:ext cx="10899912" cy="2862322"/>
          </a:xfrm>
          <a:prstGeom prst="rect">
            <a:avLst/>
          </a:prstGeom>
          <a:noFill/>
        </p:spPr>
        <p:txBody>
          <a:bodyPr wrap="square">
            <a:spAutoFit/>
          </a:bodyPr>
          <a:lstStyle/>
          <a:p>
            <a:pPr marL="285750" indent="-285750">
              <a:buFont typeface="Arial" panose="020B0604020202020204" pitchFamily="34" charset="0"/>
              <a:buChar char="•"/>
            </a:pPr>
            <a:r>
              <a:rPr lang="en-US" sz="2000" dirty="0" err="1">
                <a:latin typeface="Arial" panose="020B0604020202020204" pitchFamily="34" charset="0"/>
                <a:cs typeface="Arial" panose="020B0604020202020204" pitchFamily="34" charset="0"/>
              </a:rPr>
              <a:t>dMMR</a:t>
            </a:r>
            <a:r>
              <a:rPr lang="en-US" sz="2000" dirty="0">
                <a:latin typeface="Arial" panose="020B0604020202020204" pitchFamily="34" charset="0"/>
                <a:cs typeface="Arial" panose="020B0604020202020204" pitchFamily="34" charset="0"/>
              </a:rPr>
              <a:t> tumors: ~10% of early-stage disease</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endParaRPr lang="it-IT" sz="2000" b="0" i="0" u="none" strike="noStrike" baseline="0"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Rectal cancer usually treated by total </a:t>
            </a:r>
            <a:r>
              <a:rPr lang="en-US" sz="2000" dirty="0" err="1">
                <a:latin typeface="Arial" panose="020B0604020202020204" pitchFamily="34" charset="0"/>
                <a:cs typeface="Arial" panose="020B0604020202020204" pitchFamily="34" charset="0"/>
              </a:rPr>
              <a:t>mesorectal</a:t>
            </a:r>
            <a:r>
              <a:rPr lang="en-US" sz="2000" dirty="0">
                <a:latin typeface="Arial" panose="020B0604020202020204" pitchFamily="34" charset="0"/>
                <a:cs typeface="Arial" panose="020B0604020202020204" pitchFamily="34" charset="0"/>
              </a:rPr>
              <a:t> excision (TME) +/- neoadjuvant treatment that </a:t>
            </a:r>
            <a:r>
              <a:rPr lang="en-US" sz="2000" b="0" i="0" u="none" strike="noStrike" baseline="0" dirty="0">
                <a:solidFill>
                  <a:srgbClr val="000000"/>
                </a:solidFill>
                <a:latin typeface="Arial" panose="020B0604020202020204" pitchFamily="34" charset="0"/>
                <a:cs typeface="Arial" panose="020B0604020202020204" pitchFamily="34" charset="0"/>
              </a:rPr>
              <a:t>can lead to organ preservation:</a:t>
            </a:r>
          </a:p>
          <a:p>
            <a:r>
              <a:rPr lang="en-US" sz="2000" dirty="0">
                <a:solidFill>
                  <a:srgbClr val="000000"/>
                </a:solidFill>
                <a:latin typeface="Arial" panose="020B0604020202020204" pitchFamily="34" charset="0"/>
                <a:cs typeface="Arial" panose="020B0604020202020204" pitchFamily="34" charset="0"/>
              </a:rPr>
              <a:t>	</a:t>
            </a:r>
            <a:r>
              <a:rPr lang="en-US" sz="2000" b="0" i="0" u="none" strike="noStrike" baseline="0" dirty="0">
                <a:solidFill>
                  <a:srgbClr val="000000"/>
                </a:solidFill>
                <a:latin typeface="Arial" panose="020B0604020202020204" pitchFamily="34" charset="0"/>
                <a:cs typeface="Arial" panose="020B0604020202020204" pitchFamily="34" charset="0"/>
              </a:rPr>
              <a:t>•  &lt;30% in intermediate (N+) – locally advanced disease(T4, MRF+)</a:t>
            </a:r>
          </a:p>
          <a:p>
            <a:r>
              <a:rPr lang="en-US" sz="2000" b="0" i="0" u="none" strike="noStrike" baseline="0" dirty="0">
                <a:solidFill>
                  <a:srgbClr val="000000"/>
                </a:solidFill>
                <a:latin typeface="Arial" panose="020B0604020202020204" pitchFamily="34" charset="0"/>
                <a:cs typeface="Arial" panose="020B0604020202020204" pitchFamily="34" charset="0"/>
              </a:rPr>
              <a:t>	•   60% in early-stage disease (max 4cm and no lymph node involvement)</a:t>
            </a:r>
          </a:p>
          <a:p>
            <a:r>
              <a:rPr lang="it-IT" sz="2000" b="0" i="0" u="none" strike="noStrike" baseline="0" dirty="0">
                <a:solidFill>
                  <a:srgbClr val="0000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Relative resistance to chemotherapy</a:t>
            </a:r>
          </a:p>
        </p:txBody>
      </p:sp>
      <p:sp>
        <p:nvSpPr>
          <p:cNvPr id="6" name="TextBox 5">
            <a:extLst>
              <a:ext uri="{FF2B5EF4-FFF2-40B4-BE49-F238E27FC236}">
                <a16:creationId xmlns:a16="http://schemas.microsoft.com/office/drawing/2014/main" id="{8DEB11C7-772F-49BB-93A6-0E21EA6B2F4E}"/>
              </a:ext>
            </a:extLst>
          </p:cNvPr>
          <p:cNvSpPr txBox="1"/>
          <p:nvPr/>
        </p:nvSpPr>
        <p:spPr>
          <a:xfrm>
            <a:off x="306594" y="409595"/>
            <a:ext cx="11578811" cy="523220"/>
          </a:xfrm>
          <a:prstGeom prst="rect">
            <a:avLst/>
          </a:prstGeom>
          <a:noFill/>
        </p:spPr>
        <p:txBody>
          <a:bodyPr wrap="none" rtlCol="0">
            <a:spAutoFit/>
          </a:bodyPr>
          <a:lstStyle/>
          <a:p>
            <a:r>
              <a:rPr lang="it-IT" sz="2800" dirty="0">
                <a:solidFill>
                  <a:srgbClr val="FF0000"/>
                </a:solidFill>
                <a:latin typeface="Arial" panose="020B0604020202020204" pitchFamily="34" charset="0"/>
                <a:cs typeface="Arial" panose="020B0604020202020204" pitchFamily="34" charset="0"/>
              </a:rPr>
              <a:t>State of art for </a:t>
            </a:r>
            <a:r>
              <a:rPr lang="it-IT" sz="2800" dirty="0" err="1">
                <a:solidFill>
                  <a:srgbClr val="FF0000"/>
                </a:solidFill>
                <a:latin typeface="Arial" panose="020B0604020202020204" pitchFamily="34" charset="0"/>
                <a:cs typeface="Arial" panose="020B0604020202020204" pitchFamily="34" charset="0"/>
              </a:rPr>
              <a:t>dMMR</a:t>
            </a:r>
            <a:r>
              <a:rPr lang="it-IT" sz="2800" dirty="0">
                <a:solidFill>
                  <a:srgbClr val="FF0000"/>
                </a:solidFill>
                <a:latin typeface="Arial" panose="020B0604020202020204" pitchFamily="34" charset="0"/>
                <a:cs typeface="Arial" panose="020B0604020202020204" pitchFamily="34" charset="0"/>
              </a:rPr>
              <a:t> </a:t>
            </a:r>
            <a:r>
              <a:rPr lang="it-IT" sz="2800" dirty="0" err="1">
                <a:solidFill>
                  <a:srgbClr val="FF0000"/>
                </a:solidFill>
                <a:latin typeface="Arial" panose="020B0604020202020204" pitchFamily="34" charset="0"/>
                <a:cs typeface="Arial" panose="020B0604020202020204" pitchFamily="34" charset="0"/>
              </a:rPr>
              <a:t>locally</a:t>
            </a:r>
            <a:r>
              <a:rPr lang="it-IT" sz="2800" dirty="0">
                <a:solidFill>
                  <a:srgbClr val="FF0000"/>
                </a:solidFill>
                <a:latin typeface="Arial" panose="020B0604020202020204" pitchFamily="34" charset="0"/>
                <a:cs typeface="Arial" panose="020B0604020202020204" pitchFamily="34" charset="0"/>
              </a:rPr>
              <a:t> </a:t>
            </a:r>
            <a:r>
              <a:rPr lang="it-IT" sz="2800" dirty="0" err="1">
                <a:solidFill>
                  <a:srgbClr val="FF0000"/>
                </a:solidFill>
                <a:latin typeface="Arial" panose="020B0604020202020204" pitchFamily="34" charset="0"/>
                <a:cs typeface="Arial" panose="020B0604020202020204" pitchFamily="34" charset="0"/>
              </a:rPr>
              <a:t>advanced</a:t>
            </a:r>
            <a:r>
              <a:rPr lang="it-IT" sz="2800" dirty="0">
                <a:solidFill>
                  <a:srgbClr val="FF0000"/>
                </a:solidFill>
                <a:latin typeface="Arial" panose="020B0604020202020204" pitchFamily="34" charset="0"/>
                <a:cs typeface="Arial" panose="020B0604020202020204" pitchFamily="34" charset="0"/>
              </a:rPr>
              <a:t> </a:t>
            </a:r>
            <a:r>
              <a:rPr lang="it-IT" sz="2800" dirty="0" err="1">
                <a:solidFill>
                  <a:srgbClr val="FF0000"/>
                </a:solidFill>
                <a:latin typeface="Arial" panose="020B0604020202020204" pitchFamily="34" charset="0"/>
                <a:cs typeface="Arial" panose="020B0604020202020204" pitchFamily="34" charset="0"/>
              </a:rPr>
              <a:t>rectal</a:t>
            </a:r>
            <a:r>
              <a:rPr lang="it-IT" sz="2800" dirty="0">
                <a:solidFill>
                  <a:srgbClr val="FF0000"/>
                </a:solidFill>
                <a:latin typeface="Arial" panose="020B0604020202020204" pitchFamily="34" charset="0"/>
                <a:cs typeface="Arial" panose="020B0604020202020204" pitchFamily="34" charset="0"/>
              </a:rPr>
              <a:t> </a:t>
            </a:r>
            <a:r>
              <a:rPr lang="it-IT" sz="2800" dirty="0" err="1">
                <a:solidFill>
                  <a:srgbClr val="FF0000"/>
                </a:solidFill>
                <a:latin typeface="Arial" panose="020B0604020202020204" pitchFamily="34" charset="0"/>
                <a:cs typeface="Arial" panose="020B0604020202020204" pitchFamily="34" charset="0"/>
              </a:rPr>
              <a:t>cancer</a:t>
            </a:r>
            <a:r>
              <a:rPr lang="it-IT" sz="2800" dirty="0">
                <a:solidFill>
                  <a:srgbClr val="FF0000"/>
                </a:solidFill>
                <a:latin typeface="Arial" panose="020B0604020202020204" pitchFamily="34" charset="0"/>
                <a:cs typeface="Arial" panose="020B0604020202020204" pitchFamily="34" charset="0"/>
              </a:rPr>
              <a:t> </a:t>
            </a:r>
            <a:r>
              <a:rPr lang="it-IT" sz="2800" dirty="0" err="1">
                <a:solidFill>
                  <a:srgbClr val="FF0000"/>
                </a:solidFill>
                <a:latin typeface="Arial" panose="020B0604020202020204" pitchFamily="34" charset="0"/>
                <a:cs typeface="Arial" panose="020B0604020202020204" pitchFamily="34" charset="0"/>
              </a:rPr>
              <a:t>until</a:t>
            </a:r>
            <a:r>
              <a:rPr lang="it-IT" sz="2800" dirty="0">
                <a:solidFill>
                  <a:srgbClr val="FF0000"/>
                </a:solidFill>
                <a:latin typeface="Arial" panose="020B0604020202020204" pitchFamily="34" charset="0"/>
                <a:cs typeface="Arial" panose="020B0604020202020204" pitchFamily="34" charset="0"/>
              </a:rPr>
              <a:t> </a:t>
            </a:r>
            <a:r>
              <a:rPr lang="it-IT" sz="2800" dirty="0" err="1">
                <a:solidFill>
                  <a:srgbClr val="FF0000"/>
                </a:solidFill>
                <a:latin typeface="Arial" panose="020B0604020202020204" pitchFamily="34" charset="0"/>
                <a:cs typeface="Arial" panose="020B0604020202020204" pitchFamily="34" charset="0"/>
              </a:rPr>
              <a:t>October</a:t>
            </a:r>
            <a:r>
              <a:rPr lang="it-IT" sz="2800" dirty="0">
                <a:solidFill>
                  <a:srgbClr val="FF0000"/>
                </a:solidFill>
                <a:latin typeface="Arial" panose="020B0604020202020204" pitchFamily="34" charset="0"/>
                <a:cs typeface="Arial" panose="020B0604020202020204" pitchFamily="34" charset="0"/>
              </a:rPr>
              <a:t> 2023</a:t>
            </a:r>
          </a:p>
        </p:txBody>
      </p:sp>
    </p:spTree>
    <p:extLst>
      <p:ext uri="{BB962C8B-B14F-4D97-AF65-F5344CB8AC3E}">
        <p14:creationId xmlns:p14="http://schemas.microsoft.com/office/powerpoint/2010/main" val="34706443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77AD8C-80AB-772E-3EA1-F168C29F5B18}"/>
              </a:ext>
            </a:extLst>
          </p:cNvPr>
          <p:cNvSpPr txBox="1"/>
          <p:nvPr/>
        </p:nvSpPr>
        <p:spPr>
          <a:xfrm>
            <a:off x="10176705" y="6550223"/>
            <a:ext cx="1816523" cy="307777"/>
          </a:xfrm>
          <a:prstGeom prst="rect">
            <a:avLst/>
          </a:prstGeom>
          <a:noFill/>
        </p:spPr>
        <p:txBody>
          <a:bodyPr wrap="none" rtlCol="0">
            <a:spAutoFit/>
          </a:bodyPr>
          <a:lstStyle/>
          <a:p>
            <a:r>
              <a:rPr lang="it-IT" sz="1400" dirty="0">
                <a:latin typeface="Arial" panose="020B0604020202020204" pitchFamily="34" charset="0"/>
                <a:cs typeface="Arial" panose="020B0604020202020204" pitchFamily="34" charset="0"/>
              </a:rPr>
              <a:t>Hu, Lancet GH 2022</a:t>
            </a:r>
          </a:p>
        </p:txBody>
      </p:sp>
      <p:pic>
        <p:nvPicPr>
          <p:cNvPr id="5" name="Picture 4">
            <a:extLst>
              <a:ext uri="{FF2B5EF4-FFF2-40B4-BE49-F238E27FC236}">
                <a16:creationId xmlns:a16="http://schemas.microsoft.com/office/drawing/2014/main" id="{EFBE567A-55FE-EFA1-05C4-41756BA1506E}"/>
              </a:ext>
            </a:extLst>
          </p:cNvPr>
          <p:cNvPicPr>
            <a:picLocks noChangeAspect="1"/>
          </p:cNvPicPr>
          <p:nvPr/>
        </p:nvPicPr>
        <p:blipFill>
          <a:blip r:embed="rId3"/>
          <a:stretch>
            <a:fillRect/>
          </a:stretch>
        </p:blipFill>
        <p:spPr>
          <a:xfrm>
            <a:off x="827344" y="863524"/>
            <a:ext cx="4877398" cy="5758040"/>
          </a:xfrm>
          <a:prstGeom prst="rect">
            <a:avLst/>
          </a:prstGeom>
        </p:spPr>
      </p:pic>
      <p:pic>
        <p:nvPicPr>
          <p:cNvPr id="8" name="Picture 7">
            <a:extLst>
              <a:ext uri="{FF2B5EF4-FFF2-40B4-BE49-F238E27FC236}">
                <a16:creationId xmlns:a16="http://schemas.microsoft.com/office/drawing/2014/main" id="{370EFB7D-69BD-2F33-D79C-8A60F642D663}"/>
              </a:ext>
            </a:extLst>
          </p:cNvPr>
          <p:cNvPicPr>
            <a:picLocks noChangeAspect="1"/>
          </p:cNvPicPr>
          <p:nvPr/>
        </p:nvPicPr>
        <p:blipFill>
          <a:blip r:embed="rId4"/>
          <a:stretch>
            <a:fillRect/>
          </a:stretch>
        </p:blipFill>
        <p:spPr>
          <a:xfrm>
            <a:off x="6346193" y="974905"/>
            <a:ext cx="4738773" cy="5404330"/>
          </a:xfrm>
          <a:prstGeom prst="rect">
            <a:avLst/>
          </a:prstGeom>
        </p:spPr>
      </p:pic>
      <p:sp>
        <p:nvSpPr>
          <p:cNvPr id="9" name="TextBox 8">
            <a:extLst>
              <a:ext uri="{FF2B5EF4-FFF2-40B4-BE49-F238E27FC236}">
                <a16:creationId xmlns:a16="http://schemas.microsoft.com/office/drawing/2014/main" id="{F463B091-92CF-1E0D-85D8-37755A60E56C}"/>
              </a:ext>
            </a:extLst>
          </p:cNvPr>
          <p:cNvSpPr txBox="1"/>
          <p:nvPr/>
        </p:nvSpPr>
        <p:spPr>
          <a:xfrm>
            <a:off x="2040113" y="236436"/>
            <a:ext cx="8111772" cy="523220"/>
          </a:xfrm>
          <a:prstGeom prst="rect">
            <a:avLst/>
          </a:prstGeom>
          <a:noFill/>
        </p:spPr>
        <p:txBody>
          <a:bodyPr wrap="none" rtlCol="0">
            <a:spAutoFit/>
          </a:bodyPr>
          <a:lstStyle/>
          <a:p>
            <a:r>
              <a:rPr lang="it-IT" sz="2800" dirty="0" err="1">
                <a:solidFill>
                  <a:srgbClr val="FF0000"/>
                </a:solidFill>
                <a:latin typeface="Arial" panose="020B0604020202020204" pitchFamily="34" charset="0"/>
                <a:cs typeface="Arial" panose="020B0604020202020204" pitchFamily="34" charset="0"/>
              </a:rPr>
              <a:t>Toripalimab</a:t>
            </a:r>
            <a:r>
              <a:rPr lang="it-IT" sz="2800" dirty="0">
                <a:solidFill>
                  <a:srgbClr val="FF0000"/>
                </a:solidFill>
                <a:latin typeface="Arial" panose="020B0604020202020204" pitchFamily="34" charset="0"/>
                <a:cs typeface="Arial" panose="020B0604020202020204" pitchFamily="34" charset="0"/>
              </a:rPr>
              <a:t> +/- </a:t>
            </a:r>
            <a:r>
              <a:rPr lang="it-IT" sz="2800" dirty="0" err="1">
                <a:solidFill>
                  <a:srgbClr val="FF0000"/>
                </a:solidFill>
                <a:latin typeface="Arial" panose="020B0604020202020204" pitchFamily="34" charset="0"/>
                <a:cs typeface="Arial" panose="020B0604020202020204" pitchFamily="34" charset="0"/>
              </a:rPr>
              <a:t>Celecoxib</a:t>
            </a:r>
            <a:r>
              <a:rPr lang="it-IT" sz="2800" dirty="0">
                <a:solidFill>
                  <a:srgbClr val="FF0000"/>
                </a:solidFill>
                <a:latin typeface="Arial" panose="020B0604020202020204" pitchFamily="34" charset="0"/>
                <a:cs typeface="Arial" panose="020B0604020202020204" pitchFamily="34" charset="0"/>
              </a:rPr>
              <a:t> in MSI-H </a:t>
            </a:r>
            <a:r>
              <a:rPr lang="it-IT" sz="2800" dirty="0" err="1">
                <a:solidFill>
                  <a:srgbClr val="FF0000"/>
                </a:solidFill>
                <a:latin typeface="Arial" panose="020B0604020202020204" pitchFamily="34" charset="0"/>
                <a:cs typeface="Arial" panose="020B0604020202020204" pitchFamily="34" charset="0"/>
              </a:rPr>
              <a:t>localized</a:t>
            </a:r>
            <a:r>
              <a:rPr lang="it-IT" sz="2800" dirty="0">
                <a:solidFill>
                  <a:srgbClr val="FF0000"/>
                </a:solidFill>
                <a:latin typeface="Arial" panose="020B0604020202020204" pitchFamily="34" charset="0"/>
                <a:cs typeface="Arial" panose="020B0604020202020204" pitchFamily="34" charset="0"/>
              </a:rPr>
              <a:t> CRC</a:t>
            </a:r>
          </a:p>
        </p:txBody>
      </p:sp>
      <p:sp>
        <p:nvSpPr>
          <p:cNvPr id="12" name="Rectangle 11">
            <a:extLst>
              <a:ext uri="{FF2B5EF4-FFF2-40B4-BE49-F238E27FC236}">
                <a16:creationId xmlns:a16="http://schemas.microsoft.com/office/drawing/2014/main" id="{B822D353-FE74-4C38-1C36-8802686DB7CF}"/>
              </a:ext>
            </a:extLst>
          </p:cNvPr>
          <p:cNvSpPr/>
          <p:nvPr/>
        </p:nvSpPr>
        <p:spPr>
          <a:xfrm>
            <a:off x="1033975" y="6337032"/>
            <a:ext cx="3868615" cy="24889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005703-A877-3044-A9A0-3FBE81C0ED06}"/>
              </a:ext>
            </a:extLst>
          </p:cNvPr>
          <p:cNvPicPr>
            <a:picLocks noChangeAspect="1"/>
          </p:cNvPicPr>
          <p:nvPr/>
        </p:nvPicPr>
        <p:blipFill>
          <a:blip r:embed="rId3"/>
          <a:srcRect b="46401"/>
          <a:stretch/>
        </p:blipFill>
        <p:spPr>
          <a:xfrm>
            <a:off x="3941204" y="1306198"/>
            <a:ext cx="4309590" cy="4384184"/>
          </a:xfrm>
          <a:prstGeom prst="rect">
            <a:avLst/>
          </a:prstGeom>
        </p:spPr>
      </p:pic>
      <p:sp>
        <p:nvSpPr>
          <p:cNvPr id="5" name="TextBox 4">
            <a:extLst>
              <a:ext uri="{FF2B5EF4-FFF2-40B4-BE49-F238E27FC236}">
                <a16:creationId xmlns:a16="http://schemas.microsoft.com/office/drawing/2014/main" id="{462C782E-1B19-00AB-9849-74DC0FB421D0}"/>
              </a:ext>
            </a:extLst>
          </p:cNvPr>
          <p:cNvSpPr txBox="1"/>
          <p:nvPr/>
        </p:nvSpPr>
        <p:spPr>
          <a:xfrm>
            <a:off x="2040113" y="236436"/>
            <a:ext cx="8111772" cy="523220"/>
          </a:xfrm>
          <a:prstGeom prst="rect">
            <a:avLst/>
          </a:prstGeom>
          <a:noFill/>
        </p:spPr>
        <p:txBody>
          <a:bodyPr wrap="none" rtlCol="0">
            <a:spAutoFit/>
          </a:bodyPr>
          <a:lstStyle/>
          <a:p>
            <a:r>
              <a:rPr lang="it-IT" sz="2800" dirty="0" err="1">
                <a:solidFill>
                  <a:srgbClr val="FF0000"/>
                </a:solidFill>
                <a:latin typeface="Arial" panose="020B0604020202020204" pitchFamily="34" charset="0"/>
                <a:cs typeface="Arial" panose="020B0604020202020204" pitchFamily="34" charset="0"/>
              </a:rPr>
              <a:t>Toripalimab</a:t>
            </a:r>
            <a:r>
              <a:rPr lang="it-IT" sz="2800" dirty="0">
                <a:solidFill>
                  <a:srgbClr val="FF0000"/>
                </a:solidFill>
                <a:latin typeface="Arial" panose="020B0604020202020204" pitchFamily="34" charset="0"/>
                <a:cs typeface="Arial" panose="020B0604020202020204" pitchFamily="34" charset="0"/>
              </a:rPr>
              <a:t> +/- </a:t>
            </a:r>
            <a:r>
              <a:rPr lang="it-IT" sz="2800" dirty="0" err="1">
                <a:solidFill>
                  <a:srgbClr val="FF0000"/>
                </a:solidFill>
                <a:latin typeface="Arial" panose="020B0604020202020204" pitchFamily="34" charset="0"/>
                <a:cs typeface="Arial" panose="020B0604020202020204" pitchFamily="34" charset="0"/>
              </a:rPr>
              <a:t>Celecoxib</a:t>
            </a:r>
            <a:r>
              <a:rPr lang="it-IT" sz="2800" dirty="0">
                <a:solidFill>
                  <a:srgbClr val="FF0000"/>
                </a:solidFill>
                <a:latin typeface="Arial" panose="020B0604020202020204" pitchFamily="34" charset="0"/>
                <a:cs typeface="Arial" panose="020B0604020202020204" pitchFamily="34" charset="0"/>
              </a:rPr>
              <a:t> in MSI-H </a:t>
            </a:r>
            <a:r>
              <a:rPr lang="it-IT" sz="2800" dirty="0" err="1">
                <a:solidFill>
                  <a:srgbClr val="FF0000"/>
                </a:solidFill>
                <a:latin typeface="Arial" panose="020B0604020202020204" pitchFamily="34" charset="0"/>
                <a:cs typeface="Arial" panose="020B0604020202020204" pitchFamily="34" charset="0"/>
              </a:rPr>
              <a:t>localized</a:t>
            </a:r>
            <a:r>
              <a:rPr lang="it-IT" sz="2800" dirty="0">
                <a:solidFill>
                  <a:srgbClr val="FF0000"/>
                </a:solidFill>
                <a:latin typeface="Arial" panose="020B0604020202020204" pitchFamily="34" charset="0"/>
                <a:cs typeface="Arial" panose="020B0604020202020204" pitchFamily="34" charset="0"/>
              </a:rPr>
              <a:t> CRC</a:t>
            </a:r>
          </a:p>
        </p:txBody>
      </p:sp>
      <p:sp>
        <p:nvSpPr>
          <p:cNvPr id="9" name="TextBox 8">
            <a:extLst>
              <a:ext uri="{FF2B5EF4-FFF2-40B4-BE49-F238E27FC236}">
                <a16:creationId xmlns:a16="http://schemas.microsoft.com/office/drawing/2014/main" id="{EFEB4EE9-3F2D-8D81-0C53-2932D0D45BB9}"/>
              </a:ext>
            </a:extLst>
          </p:cNvPr>
          <p:cNvSpPr txBox="1"/>
          <p:nvPr/>
        </p:nvSpPr>
        <p:spPr>
          <a:xfrm>
            <a:off x="10176705" y="6550223"/>
            <a:ext cx="1816523" cy="307777"/>
          </a:xfrm>
          <a:prstGeom prst="rect">
            <a:avLst/>
          </a:prstGeom>
          <a:noFill/>
        </p:spPr>
        <p:txBody>
          <a:bodyPr wrap="none" rtlCol="0">
            <a:spAutoFit/>
          </a:bodyPr>
          <a:lstStyle/>
          <a:p>
            <a:r>
              <a:rPr lang="it-IT" sz="1400" dirty="0">
                <a:latin typeface="Arial" panose="020B0604020202020204" pitchFamily="34" charset="0"/>
                <a:cs typeface="Arial" panose="020B0604020202020204" pitchFamily="34" charset="0"/>
              </a:rPr>
              <a:t>Hu, Lancet GH 2022</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38ED8A-C6D3-A235-9542-996F60BEA691}"/>
              </a:ext>
            </a:extLst>
          </p:cNvPr>
          <p:cNvPicPr>
            <a:picLocks noChangeAspect="1"/>
          </p:cNvPicPr>
          <p:nvPr/>
        </p:nvPicPr>
        <p:blipFill>
          <a:blip r:embed="rId3"/>
          <a:stretch>
            <a:fillRect/>
          </a:stretch>
        </p:blipFill>
        <p:spPr>
          <a:xfrm>
            <a:off x="0" y="1839933"/>
            <a:ext cx="5904914" cy="3766126"/>
          </a:xfrm>
          <a:prstGeom prst="rect">
            <a:avLst/>
          </a:prstGeom>
        </p:spPr>
      </p:pic>
      <p:sp>
        <p:nvSpPr>
          <p:cNvPr id="8" name="TextBox 7">
            <a:extLst>
              <a:ext uri="{FF2B5EF4-FFF2-40B4-BE49-F238E27FC236}">
                <a16:creationId xmlns:a16="http://schemas.microsoft.com/office/drawing/2014/main" id="{F0704901-62F8-F9A9-3676-42118E43FDD3}"/>
              </a:ext>
            </a:extLst>
          </p:cNvPr>
          <p:cNvSpPr txBox="1"/>
          <p:nvPr/>
        </p:nvSpPr>
        <p:spPr>
          <a:xfrm>
            <a:off x="10436957" y="6550223"/>
            <a:ext cx="1816523" cy="307777"/>
          </a:xfrm>
          <a:prstGeom prst="rect">
            <a:avLst/>
          </a:prstGeom>
          <a:noFill/>
        </p:spPr>
        <p:txBody>
          <a:bodyPr wrap="none" rtlCol="0">
            <a:spAutoFit/>
          </a:bodyPr>
          <a:lstStyle/>
          <a:p>
            <a:r>
              <a:rPr lang="it-IT" sz="1400" dirty="0">
                <a:latin typeface="Arial" panose="020B0604020202020204" pitchFamily="34" charset="0"/>
                <a:cs typeface="Arial" panose="020B0604020202020204" pitchFamily="34" charset="0"/>
              </a:rPr>
              <a:t>Hu, Lancet GH 2022</a:t>
            </a:r>
          </a:p>
        </p:txBody>
      </p:sp>
      <p:sp>
        <p:nvSpPr>
          <p:cNvPr id="9" name="TextBox 8">
            <a:extLst>
              <a:ext uri="{FF2B5EF4-FFF2-40B4-BE49-F238E27FC236}">
                <a16:creationId xmlns:a16="http://schemas.microsoft.com/office/drawing/2014/main" id="{D702D0E8-B9F7-4B10-5F33-A2589A69466F}"/>
              </a:ext>
            </a:extLst>
          </p:cNvPr>
          <p:cNvSpPr txBox="1"/>
          <p:nvPr/>
        </p:nvSpPr>
        <p:spPr>
          <a:xfrm>
            <a:off x="2040113" y="236436"/>
            <a:ext cx="8111772" cy="523220"/>
          </a:xfrm>
          <a:prstGeom prst="rect">
            <a:avLst/>
          </a:prstGeom>
          <a:noFill/>
        </p:spPr>
        <p:txBody>
          <a:bodyPr wrap="none" rtlCol="0">
            <a:spAutoFit/>
          </a:bodyPr>
          <a:lstStyle/>
          <a:p>
            <a:r>
              <a:rPr lang="it-IT" sz="2800" dirty="0" err="1">
                <a:solidFill>
                  <a:srgbClr val="FF0000"/>
                </a:solidFill>
                <a:latin typeface="Arial" panose="020B0604020202020204" pitchFamily="34" charset="0"/>
                <a:cs typeface="Arial" panose="020B0604020202020204" pitchFamily="34" charset="0"/>
              </a:rPr>
              <a:t>Toripalimab</a:t>
            </a:r>
            <a:r>
              <a:rPr lang="it-IT" sz="2800" dirty="0">
                <a:solidFill>
                  <a:srgbClr val="FF0000"/>
                </a:solidFill>
                <a:latin typeface="Arial" panose="020B0604020202020204" pitchFamily="34" charset="0"/>
                <a:cs typeface="Arial" panose="020B0604020202020204" pitchFamily="34" charset="0"/>
              </a:rPr>
              <a:t> +/- </a:t>
            </a:r>
            <a:r>
              <a:rPr lang="it-IT" sz="2800" dirty="0" err="1">
                <a:solidFill>
                  <a:srgbClr val="FF0000"/>
                </a:solidFill>
                <a:latin typeface="Arial" panose="020B0604020202020204" pitchFamily="34" charset="0"/>
                <a:cs typeface="Arial" panose="020B0604020202020204" pitchFamily="34" charset="0"/>
              </a:rPr>
              <a:t>Celecoxib</a:t>
            </a:r>
            <a:r>
              <a:rPr lang="it-IT" sz="2800" dirty="0">
                <a:solidFill>
                  <a:srgbClr val="FF0000"/>
                </a:solidFill>
                <a:latin typeface="Arial" panose="020B0604020202020204" pitchFamily="34" charset="0"/>
                <a:cs typeface="Arial" panose="020B0604020202020204" pitchFamily="34" charset="0"/>
              </a:rPr>
              <a:t> in MSI-H </a:t>
            </a:r>
            <a:r>
              <a:rPr lang="it-IT" sz="2800" dirty="0" err="1">
                <a:solidFill>
                  <a:srgbClr val="FF0000"/>
                </a:solidFill>
                <a:latin typeface="Arial" panose="020B0604020202020204" pitchFamily="34" charset="0"/>
                <a:cs typeface="Arial" panose="020B0604020202020204" pitchFamily="34" charset="0"/>
              </a:rPr>
              <a:t>localized</a:t>
            </a:r>
            <a:r>
              <a:rPr lang="it-IT" sz="2800" dirty="0">
                <a:solidFill>
                  <a:srgbClr val="FF0000"/>
                </a:solidFill>
                <a:latin typeface="Arial" panose="020B0604020202020204" pitchFamily="34" charset="0"/>
                <a:cs typeface="Arial" panose="020B0604020202020204" pitchFamily="34" charset="0"/>
              </a:rPr>
              <a:t> CRC</a:t>
            </a:r>
          </a:p>
        </p:txBody>
      </p:sp>
      <p:pic>
        <p:nvPicPr>
          <p:cNvPr id="11" name="Picture 10">
            <a:extLst>
              <a:ext uri="{FF2B5EF4-FFF2-40B4-BE49-F238E27FC236}">
                <a16:creationId xmlns:a16="http://schemas.microsoft.com/office/drawing/2014/main" id="{89FE3D37-82FD-F284-F319-6F528AF3A577}"/>
              </a:ext>
            </a:extLst>
          </p:cNvPr>
          <p:cNvPicPr>
            <a:picLocks noChangeAspect="1"/>
          </p:cNvPicPr>
          <p:nvPr/>
        </p:nvPicPr>
        <p:blipFill>
          <a:blip r:embed="rId4"/>
          <a:stretch>
            <a:fillRect/>
          </a:stretch>
        </p:blipFill>
        <p:spPr>
          <a:xfrm>
            <a:off x="6017456" y="1795171"/>
            <a:ext cx="6123721" cy="4164789"/>
          </a:xfrm>
          <a:prstGeom prst="rect">
            <a:avLst/>
          </a:prstGeom>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AA9203-3619-8583-8D9A-99478C8B9874}"/>
              </a:ext>
            </a:extLst>
          </p:cNvPr>
          <p:cNvPicPr>
            <a:picLocks noChangeAspect="1"/>
          </p:cNvPicPr>
          <p:nvPr/>
        </p:nvPicPr>
        <p:blipFill>
          <a:blip r:embed="rId3"/>
          <a:stretch>
            <a:fillRect/>
          </a:stretch>
        </p:blipFill>
        <p:spPr>
          <a:xfrm>
            <a:off x="1191740" y="676806"/>
            <a:ext cx="9808520" cy="5849244"/>
          </a:xfrm>
          <a:prstGeom prst="rect">
            <a:avLst/>
          </a:prstGeom>
        </p:spPr>
      </p:pic>
      <p:sp>
        <p:nvSpPr>
          <p:cNvPr id="8" name="TextBox 7">
            <a:extLst>
              <a:ext uri="{FF2B5EF4-FFF2-40B4-BE49-F238E27FC236}">
                <a16:creationId xmlns:a16="http://schemas.microsoft.com/office/drawing/2014/main" id="{07405C2A-0158-31C6-6BAC-C660A78CC43E}"/>
              </a:ext>
            </a:extLst>
          </p:cNvPr>
          <p:cNvSpPr txBox="1"/>
          <p:nvPr/>
        </p:nvSpPr>
        <p:spPr>
          <a:xfrm>
            <a:off x="1453075" y="6581001"/>
            <a:ext cx="11892475" cy="276999"/>
          </a:xfrm>
          <a:prstGeom prst="rect">
            <a:avLst/>
          </a:prstGeom>
          <a:noFill/>
        </p:spPr>
        <p:txBody>
          <a:bodyPr wrap="square">
            <a:spAutoFit/>
          </a:bodyPr>
          <a:lstStyle/>
          <a:p>
            <a:r>
              <a:rPr lang="it-IT" sz="1200" dirty="0" err="1">
                <a:latin typeface="Arial" panose="020B0604020202020204" pitchFamily="34" charset="0"/>
                <a:cs typeface="Arial" panose="020B0604020202020204" pitchFamily="34" charset="0"/>
              </a:rPr>
              <a:t>Neoadjuvant</a:t>
            </a:r>
            <a:r>
              <a:rPr lang="it-IT" sz="1200" dirty="0">
                <a:latin typeface="Arial" panose="020B0604020202020204" pitchFamily="34" charset="0"/>
                <a:cs typeface="Arial" panose="020B0604020202020204" pitchFamily="34" charset="0"/>
              </a:rPr>
              <a:t> Immune Checkpoint </a:t>
            </a:r>
            <a:r>
              <a:rPr lang="it-IT" sz="1200" dirty="0" err="1">
                <a:latin typeface="Arial" panose="020B0604020202020204" pitchFamily="34" charset="0"/>
                <a:cs typeface="Arial" panose="020B0604020202020204" pitchFamily="34" charset="0"/>
              </a:rPr>
              <a:t>Inhibitor</a:t>
            </a:r>
            <a:r>
              <a:rPr lang="it-IT" sz="1200" dirty="0">
                <a:latin typeface="Arial" panose="020B0604020202020204" pitchFamily="34" charset="0"/>
                <a:cs typeface="Arial" panose="020B0604020202020204" pitchFamily="34" charset="0"/>
              </a:rPr>
              <a:t> Therapy for </a:t>
            </a:r>
            <a:r>
              <a:rPr lang="it-IT" sz="1200" dirty="0" err="1">
                <a:latin typeface="Arial" panose="020B0604020202020204" pitchFamily="34" charset="0"/>
                <a:cs typeface="Arial" panose="020B0604020202020204" pitchFamily="34" charset="0"/>
              </a:rPr>
              <a:t>Localized</a:t>
            </a:r>
            <a:r>
              <a:rPr lang="it-IT" sz="1200" dirty="0">
                <a:latin typeface="Arial" panose="020B0604020202020204" pitchFamily="34" charset="0"/>
                <a:cs typeface="Arial" panose="020B0604020202020204" pitchFamily="34" charset="0"/>
              </a:rPr>
              <a:t> </a:t>
            </a:r>
            <a:r>
              <a:rPr lang="it-IT" sz="1200" dirty="0" err="1">
                <a:latin typeface="Arial" panose="020B0604020202020204" pitchFamily="34" charset="0"/>
                <a:cs typeface="Arial" panose="020B0604020202020204" pitchFamily="34" charset="0"/>
              </a:rPr>
              <a:t>Deficient</a:t>
            </a:r>
            <a:r>
              <a:rPr lang="it-IT" sz="1200" dirty="0">
                <a:latin typeface="Arial" panose="020B0604020202020204" pitchFamily="34" charset="0"/>
                <a:cs typeface="Arial" panose="020B0604020202020204" pitchFamily="34" charset="0"/>
              </a:rPr>
              <a:t> Mismatch </a:t>
            </a:r>
            <a:r>
              <a:rPr lang="it-IT" sz="1200" dirty="0" err="1">
                <a:latin typeface="Arial" panose="020B0604020202020204" pitchFamily="34" charset="0"/>
                <a:cs typeface="Arial" panose="020B0604020202020204" pitchFamily="34" charset="0"/>
              </a:rPr>
              <a:t>Repair</a:t>
            </a:r>
            <a:r>
              <a:rPr lang="it-IT" sz="1200" dirty="0">
                <a:latin typeface="Arial" panose="020B0604020202020204" pitchFamily="34" charset="0"/>
                <a:cs typeface="Arial" panose="020B0604020202020204" pitchFamily="34" charset="0"/>
              </a:rPr>
              <a:t> </a:t>
            </a:r>
            <a:r>
              <a:rPr lang="it-IT" sz="1200" dirty="0" err="1">
                <a:latin typeface="Arial" panose="020B0604020202020204" pitchFamily="34" charset="0"/>
                <a:cs typeface="Arial" panose="020B0604020202020204" pitchFamily="34" charset="0"/>
              </a:rPr>
              <a:t>Colorectal</a:t>
            </a:r>
            <a:r>
              <a:rPr lang="it-IT" sz="1200" dirty="0">
                <a:latin typeface="Arial" panose="020B0604020202020204" pitchFamily="34" charset="0"/>
                <a:cs typeface="Arial" panose="020B0604020202020204" pitchFamily="34" charset="0"/>
              </a:rPr>
              <a:t> Cancer A Review, </a:t>
            </a:r>
            <a:r>
              <a:rPr lang="it-IT" sz="1200" dirty="0" err="1">
                <a:latin typeface="Arial" panose="020B0604020202020204" pitchFamily="34" charset="0"/>
                <a:cs typeface="Arial" panose="020B0604020202020204" pitchFamily="34" charset="0"/>
              </a:rPr>
              <a:t>Oluwadunni</a:t>
            </a:r>
            <a:r>
              <a:rPr lang="it-IT" sz="1200" dirty="0">
                <a:latin typeface="Arial" panose="020B0604020202020204" pitchFamily="34" charset="0"/>
                <a:cs typeface="Arial" panose="020B0604020202020204" pitchFamily="34" charset="0"/>
              </a:rPr>
              <a:t>, JAMA </a:t>
            </a:r>
            <a:r>
              <a:rPr lang="it-IT" sz="1200" dirty="0" err="1">
                <a:latin typeface="Arial" panose="020B0604020202020204" pitchFamily="34" charset="0"/>
                <a:cs typeface="Arial" panose="020B0604020202020204" pitchFamily="34" charset="0"/>
              </a:rPr>
              <a:t>Oncology</a:t>
            </a:r>
            <a:r>
              <a:rPr lang="it-IT" sz="1200" dirty="0">
                <a:latin typeface="Arial" panose="020B0604020202020204" pitchFamily="34" charset="0"/>
                <a:cs typeface="Arial" panose="020B0604020202020204" pitchFamily="34" charset="0"/>
              </a:rPr>
              <a:t> 2023</a:t>
            </a:r>
          </a:p>
        </p:txBody>
      </p:sp>
      <p:sp>
        <p:nvSpPr>
          <p:cNvPr id="9" name="TextBox 8">
            <a:extLst>
              <a:ext uri="{FF2B5EF4-FFF2-40B4-BE49-F238E27FC236}">
                <a16:creationId xmlns:a16="http://schemas.microsoft.com/office/drawing/2014/main" id="{CE461C6B-8665-538B-D2D0-D7B8295672E4}"/>
              </a:ext>
            </a:extLst>
          </p:cNvPr>
          <p:cNvSpPr txBox="1"/>
          <p:nvPr/>
        </p:nvSpPr>
        <p:spPr>
          <a:xfrm>
            <a:off x="2836133" y="153586"/>
            <a:ext cx="6519734" cy="523220"/>
          </a:xfrm>
          <a:prstGeom prst="rect">
            <a:avLst/>
          </a:prstGeom>
          <a:noFill/>
        </p:spPr>
        <p:txBody>
          <a:bodyPr wrap="none" rtlCol="0">
            <a:spAutoFit/>
          </a:bodyPr>
          <a:lstStyle/>
          <a:p>
            <a:r>
              <a:rPr lang="it-IT" sz="2800" dirty="0" err="1">
                <a:solidFill>
                  <a:srgbClr val="FF0000"/>
                </a:solidFill>
                <a:latin typeface="Arial" panose="020B0604020202020204" pitchFamily="34" charset="0"/>
                <a:cs typeface="Arial" panose="020B0604020202020204" pitchFamily="34" charset="0"/>
              </a:rPr>
              <a:t>Ongoing</a:t>
            </a:r>
            <a:r>
              <a:rPr lang="it-IT" sz="2800" dirty="0">
                <a:solidFill>
                  <a:srgbClr val="FF0000"/>
                </a:solidFill>
                <a:latin typeface="Arial" panose="020B0604020202020204" pitchFamily="34" charset="0"/>
                <a:cs typeface="Arial" panose="020B0604020202020204" pitchFamily="34" charset="0"/>
              </a:rPr>
              <a:t> trials for MSI-H </a:t>
            </a:r>
            <a:r>
              <a:rPr lang="it-IT" sz="2800" dirty="0" err="1">
                <a:solidFill>
                  <a:srgbClr val="FF0000"/>
                </a:solidFill>
                <a:latin typeface="Arial" panose="020B0604020202020204" pitchFamily="34" charset="0"/>
                <a:cs typeface="Arial" panose="020B0604020202020204" pitchFamily="34" charset="0"/>
              </a:rPr>
              <a:t>localized</a:t>
            </a:r>
            <a:r>
              <a:rPr lang="it-IT" sz="2800" dirty="0">
                <a:solidFill>
                  <a:srgbClr val="FF0000"/>
                </a:solidFill>
                <a:latin typeface="Arial" panose="020B0604020202020204" pitchFamily="34" charset="0"/>
                <a:cs typeface="Arial" panose="020B0604020202020204" pitchFamily="34" charset="0"/>
              </a:rPr>
              <a:t> CRC</a:t>
            </a:r>
          </a:p>
        </p:txBody>
      </p:sp>
    </p:spTree>
    <p:extLst>
      <p:ext uri="{BB962C8B-B14F-4D97-AF65-F5344CB8AC3E}">
        <p14:creationId xmlns:p14="http://schemas.microsoft.com/office/powerpoint/2010/main" val="2137270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CB5E5C-0C66-7674-D2C8-BE825ADD19EE}"/>
              </a:ext>
            </a:extLst>
          </p:cNvPr>
          <p:cNvSpPr txBox="1"/>
          <p:nvPr/>
        </p:nvSpPr>
        <p:spPr>
          <a:xfrm>
            <a:off x="5023430" y="412282"/>
            <a:ext cx="2145139" cy="523220"/>
          </a:xfrm>
          <a:prstGeom prst="rect">
            <a:avLst/>
          </a:prstGeom>
          <a:noFill/>
        </p:spPr>
        <p:txBody>
          <a:bodyPr wrap="none" rtlCol="0">
            <a:spAutoFit/>
          </a:bodyPr>
          <a:lstStyle/>
          <a:p>
            <a:r>
              <a:rPr lang="it-IT" sz="2800" dirty="0" err="1">
                <a:solidFill>
                  <a:srgbClr val="FF0000"/>
                </a:solidFill>
                <a:latin typeface="Arial" panose="020B0604020202020204" pitchFamily="34" charset="0"/>
                <a:cs typeface="Arial" panose="020B0604020202020204" pitchFamily="34" charset="0"/>
              </a:rPr>
              <a:t>Conclusions</a:t>
            </a:r>
            <a:endParaRPr lang="it-IT" sz="2800" dirty="0">
              <a:solidFill>
                <a:srgbClr val="FF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7DD45F8-3257-C391-77B8-AA9D45039A9E}"/>
              </a:ext>
            </a:extLst>
          </p:cNvPr>
          <p:cNvSpPr txBox="1"/>
          <p:nvPr/>
        </p:nvSpPr>
        <p:spPr>
          <a:xfrm>
            <a:off x="589523" y="1603717"/>
            <a:ext cx="10955243" cy="2862322"/>
          </a:xfrm>
          <a:prstGeom prst="rect">
            <a:avLst/>
          </a:prstGeom>
          <a:noFill/>
        </p:spPr>
        <p:txBody>
          <a:bodyPr wrap="none" rtlCol="0">
            <a:spAutoFit/>
          </a:bodyPr>
          <a:lstStyle/>
          <a:p>
            <a:pPr marL="285750" indent="-285750">
              <a:buFont typeface="Arial" panose="020B0604020202020204" pitchFamily="34" charset="0"/>
              <a:buChar char="•"/>
            </a:pPr>
            <a:r>
              <a:rPr lang="en-GB" sz="2000" noProof="0" dirty="0">
                <a:latin typeface="Arial" panose="020B0604020202020204" pitchFamily="34" charset="0"/>
                <a:cs typeface="Arial" panose="020B0604020202020204" pitchFamily="34" charset="0"/>
              </a:rPr>
              <a:t>Imperative to test for </a:t>
            </a:r>
            <a:r>
              <a:rPr lang="en-GB" sz="2000" noProof="0" dirty="0" err="1">
                <a:latin typeface="Arial" panose="020B0604020202020204" pitchFamily="34" charset="0"/>
                <a:cs typeface="Arial" panose="020B0604020202020204" pitchFamily="34" charset="0"/>
              </a:rPr>
              <a:t>dMMR</a:t>
            </a:r>
            <a:r>
              <a:rPr lang="en-GB" sz="2000" noProof="0" dirty="0">
                <a:latin typeface="Arial" panose="020B0604020202020204" pitchFamily="34" charset="0"/>
                <a:cs typeface="Arial" panose="020B0604020202020204" pitchFamily="34" charset="0"/>
              </a:rPr>
              <a:t>/MSI-H in patients with LARC</a:t>
            </a:r>
          </a:p>
          <a:p>
            <a:pPr marL="285750" indent="-285750">
              <a:buFont typeface="Arial" panose="020B0604020202020204" pitchFamily="34" charset="0"/>
              <a:buChar char="•"/>
            </a:pPr>
            <a:endParaRPr lang="en-GB" sz="2000" noProof="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noProof="0" dirty="0">
                <a:latin typeface="Arial" panose="020B0604020202020204" pitchFamily="34" charset="0"/>
                <a:cs typeface="Arial" panose="020B0604020202020204" pitchFamily="34" charset="0"/>
              </a:rPr>
              <a:t>PD-1 blockade induces </a:t>
            </a:r>
            <a:r>
              <a:rPr lang="en-GB" sz="2000" noProof="0" dirty="0" err="1">
                <a:latin typeface="Arial" panose="020B0604020202020204" pitchFamily="34" charset="0"/>
                <a:cs typeface="Arial" panose="020B0604020202020204" pitchFamily="34" charset="0"/>
              </a:rPr>
              <a:t>cCR</a:t>
            </a:r>
            <a:r>
              <a:rPr lang="en-GB" sz="2000" noProof="0" dirty="0">
                <a:latin typeface="Arial" panose="020B0604020202020204" pitchFamily="34" charset="0"/>
                <a:cs typeface="Arial" panose="020B0604020202020204" pitchFamily="34" charset="0"/>
              </a:rPr>
              <a:t> in many MSI-H/</a:t>
            </a:r>
            <a:r>
              <a:rPr lang="en-GB" sz="2000" noProof="0" dirty="0" err="1">
                <a:latin typeface="Arial" panose="020B0604020202020204" pitchFamily="34" charset="0"/>
                <a:cs typeface="Arial" panose="020B0604020202020204" pitchFamily="34" charset="0"/>
              </a:rPr>
              <a:t>dMMR</a:t>
            </a:r>
            <a:r>
              <a:rPr lang="en-GB" sz="2000" noProof="0" dirty="0">
                <a:latin typeface="Arial" panose="020B0604020202020204" pitchFamily="34" charset="0"/>
                <a:cs typeface="Arial" panose="020B0604020202020204" pitchFamily="34" charset="0"/>
              </a:rPr>
              <a:t> patients</a:t>
            </a:r>
          </a:p>
          <a:p>
            <a:pPr marL="285750" indent="-285750">
              <a:buFont typeface="Arial" panose="020B0604020202020204" pitchFamily="34" charset="0"/>
              <a:buChar char="•"/>
            </a:pPr>
            <a:endParaRPr lang="en-GB" sz="2000" noProof="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noProof="0" dirty="0">
                <a:latin typeface="Arial" panose="020B0604020202020204" pitchFamily="34" charset="0"/>
                <a:cs typeface="Arial" panose="020B0604020202020204" pitchFamily="34" charset="0"/>
              </a:rPr>
              <a:t>Generalizability? Differences in Lynch vs. non-Lynch?</a:t>
            </a:r>
          </a:p>
          <a:p>
            <a:pPr marL="285750" indent="-285750">
              <a:buFont typeface="Arial" panose="020B0604020202020204" pitchFamily="34" charset="0"/>
              <a:buChar char="•"/>
            </a:pPr>
            <a:endParaRPr lang="en-GB" sz="2000" noProof="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noProof="0" dirty="0">
                <a:latin typeface="Arial" panose="020B0604020202020204" pitchFamily="34" charset="0"/>
                <a:cs typeface="Arial" panose="020B0604020202020204" pitchFamily="34" charset="0"/>
              </a:rPr>
              <a:t>Optimal duration of immunotherapy needed is unknown</a:t>
            </a:r>
          </a:p>
          <a:p>
            <a:pPr marL="285750" indent="-285750">
              <a:buFont typeface="Arial" panose="020B0604020202020204" pitchFamily="34" charset="0"/>
              <a:buChar char="•"/>
            </a:pPr>
            <a:endParaRPr lang="en-GB" sz="2000" noProof="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noProof="0" dirty="0">
                <a:latin typeface="Arial" panose="020B0604020202020204" pitchFamily="34" charset="0"/>
                <a:cs typeface="Arial" panose="020B0604020202020204" pitchFamily="34" charset="0"/>
              </a:rPr>
              <a:t>Must complete </a:t>
            </a:r>
            <a:r>
              <a:rPr lang="en-GB" sz="2000" noProof="0" dirty="0" err="1">
                <a:latin typeface="Arial" panose="020B0604020202020204" pitchFamily="34" charset="0"/>
                <a:cs typeface="Arial" panose="020B0604020202020204" pitchFamily="34" charset="0"/>
              </a:rPr>
              <a:t>enrollment</a:t>
            </a:r>
            <a:r>
              <a:rPr lang="en-GB" sz="2000" noProof="0" dirty="0">
                <a:latin typeface="Arial" panose="020B0604020202020204" pitchFamily="34" charset="0"/>
                <a:cs typeface="Arial" panose="020B0604020202020204" pitchFamily="34" charset="0"/>
              </a:rPr>
              <a:t> of ongoing trials to determine long-term outcomes, generalizability</a:t>
            </a:r>
          </a:p>
        </p:txBody>
      </p:sp>
    </p:spTree>
    <p:extLst>
      <p:ext uri="{BB962C8B-B14F-4D97-AF65-F5344CB8AC3E}">
        <p14:creationId xmlns:p14="http://schemas.microsoft.com/office/powerpoint/2010/main" val="4687503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p:txBody>
          <a:bodyPr/>
          <a:lstStyle/>
          <a:p>
            <a:r>
              <a:rPr lang="it-IT" dirty="0"/>
              <a:t>Grazie</a:t>
            </a:r>
          </a:p>
        </p:txBody>
      </p:sp>
    </p:spTree>
    <p:extLst>
      <p:ext uri="{BB962C8B-B14F-4D97-AF65-F5344CB8AC3E}">
        <p14:creationId xmlns:p14="http://schemas.microsoft.com/office/powerpoint/2010/main" val="1745545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7C7484-F48D-62D5-21CC-F4AABFA0DC62}"/>
              </a:ext>
            </a:extLst>
          </p:cNvPr>
          <p:cNvSpPr txBox="1"/>
          <p:nvPr/>
        </p:nvSpPr>
        <p:spPr>
          <a:xfrm>
            <a:off x="4044461" y="6581001"/>
            <a:ext cx="11737729" cy="276999"/>
          </a:xfrm>
          <a:prstGeom prst="rect">
            <a:avLst/>
          </a:prstGeom>
          <a:noFill/>
        </p:spPr>
        <p:txBody>
          <a:bodyPr wrap="square">
            <a:spAutoFit/>
          </a:bodyPr>
          <a:lstStyle/>
          <a:p>
            <a:pPr algn="l"/>
            <a:r>
              <a:rPr lang="it-IT" sz="1200" b="0" i="0" u="none" strike="noStrike" baseline="0" dirty="0">
                <a:solidFill>
                  <a:srgbClr val="475358"/>
                </a:solidFill>
                <a:latin typeface="Arial" panose="020B0604020202020204" pitchFamily="34" charset="0"/>
                <a:cs typeface="Arial" panose="020B0604020202020204" pitchFamily="34" charset="0"/>
              </a:rPr>
              <a:t>1. </a:t>
            </a:r>
            <a:r>
              <a:rPr lang="it-IT" sz="1200" b="0" i="0" u="none" strike="noStrike" baseline="0" dirty="0" err="1">
                <a:solidFill>
                  <a:srgbClr val="475358"/>
                </a:solidFill>
                <a:latin typeface="Arial" panose="020B0604020202020204" pitchFamily="34" charset="0"/>
                <a:cs typeface="Arial" panose="020B0604020202020204" pitchFamily="34" charset="0"/>
              </a:rPr>
              <a:t>Boland</a:t>
            </a:r>
            <a:r>
              <a:rPr lang="it-IT" sz="1200" b="0" i="0" u="none" strike="noStrike" baseline="0" dirty="0">
                <a:solidFill>
                  <a:srgbClr val="475358"/>
                </a:solidFill>
                <a:latin typeface="Arial" panose="020B0604020202020204" pitchFamily="34" charset="0"/>
                <a:cs typeface="Arial" panose="020B0604020202020204" pitchFamily="34" charset="0"/>
              </a:rPr>
              <a:t> CR et al. </a:t>
            </a:r>
            <a:r>
              <a:rPr lang="it-IT" sz="1200" b="0" i="1" u="none" strike="noStrike" baseline="0" dirty="0" err="1">
                <a:solidFill>
                  <a:srgbClr val="475358"/>
                </a:solidFill>
                <a:latin typeface="Arial" panose="020B0604020202020204" pitchFamily="34" charset="0"/>
                <a:cs typeface="Arial" panose="020B0604020202020204" pitchFamily="34" charset="0"/>
              </a:rPr>
              <a:t>Gastroenterology</a:t>
            </a:r>
            <a:r>
              <a:rPr lang="it-IT" sz="1200" b="0" i="1" u="none" strike="noStrike" baseline="0" dirty="0">
                <a:solidFill>
                  <a:srgbClr val="475358"/>
                </a:solidFill>
                <a:latin typeface="Arial" panose="020B0604020202020204" pitchFamily="34" charset="0"/>
                <a:cs typeface="Arial" panose="020B0604020202020204" pitchFamily="34" charset="0"/>
              </a:rPr>
              <a:t> 2</a:t>
            </a:r>
            <a:r>
              <a:rPr lang="it-IT" sz="1200" b="0" i="0" u="none" strike="noStrike" baseline="0" dirty="0">
                <a:solidFill>
                  <a:srgbClr val="475358"/>
                </a:solidFill>
                <a:latin typeface="Arial" panose="020B0604020202020204" pitchFamily="34" charset="0"/>
                <a:cs typeface="Arial" panose="020B0604020202020204" pitchFamily="34" charset="0"/>
              </a:rPr>
              <a:t>010;138:2073–2087; 2. </a:t>
            </a:r>
            <a:r>
              <a:rPr lang="it-IT" sz="1200" b="0" i="0" u="none" strike="noStrike" baseline="0" dirty="0" err="1">
                <a:solidFill>
                  <a:srgbClr val="475358"/>
                </a:solidFill>
                <a:latin typeface="Arial" panose="020B0604020202020204" pitchFamily="34" charset="0"/>
                <a:cs typeface="Arial" panose="020B0604020202020204" pitchFamily="34" charset="0"/>
              </a:rPr>
              <a:t>Kawakami</a:t>
            </a:r>
            <a:r>
              <a:rPr lang="it-IT" sz="1200" b="0" i="0" u="none" strike="noStrike" baseline="0" dirty="0">
                <a:solidFill>
                  <a:srgbClr val="475358"/>
                </a:solidFill>
                <a:latin typeface="Arial" panose="020B0604020202020204" pitchFamily="34" charset="0"/>
                <a:cs typeface="Arial" panose="020B0604020202020204" pitchFamily="34" charset="0"/>
              </a:rPr>
              <a:t> H et al. </a:t>
            </a:r>
            <a:r>
              <a:rPr lang="it-IT" sz="1200" b="0" i="1" u="none" strike="noStrike" baseline="0" dirty="0" err="1">
                <a:solidFill>
                  <a:srgbClr val="475358"/>
                </a:solidFill>
                <a:latin typeface="Arial" panose="020B0604020202020204" pitchFamily="34" charset="0"/>
                <a:cs typeface="Arial" panose="020B0604020202020204" pitchFamily="34" charset="0"/>
              </a:rPr>
              <a:t>Curr</a:t>
            </a:r>
            <a:r>
              <a:rPr lang="it-IT" sz="1200" b="0" i="1" u="none" strike="noStrike" baseline="0" dirty="0">
                <a:solidFill>
                  <a:srgbClr val="475358"/>
                </a:solidFill>
                <a:latin typeface="Arial" panose="020B0604020202020204" pitchFamily="34" charset="0"/>
                <a:cs typeface="Arial" panose="020B0604020202020204" pitchFamily="34" charset="0"/>
              </a:rPr>
              <a:t> </a:t>
            </a:r>
            <a:r>
              <a:rPr lang="it-IT" sz="1200" b="0" i="1" u="none" strike="noStrike" baseline="0" dirty="0" err="1">
                <a:solidFill>
                  <a:srgbClr val="475358"/>
                </a:solidFill>
                <a:latin typeface="Arial" panose="020B0604020202020204" pitchFamily="34" charset="0"/>
                <a:cs typeface="Arial" panose="020B0604020202020204" pitchFamily="34" charset="0"/>
              </a:rPr>
              <a:t>Treat</a:t>
            </a:r>
            <a:r>
              <a:rPr lang="it-IT" sz="1200" b="0" i="1" u="none" strike="noStrike" baseline="0" dirty="0">
                <a:solidFill>
                  <a:srgbClr val="475358"/>
                </a:solidFill>
                <a:latin typeface="Arial" panose="020B0604020202020204" pitchFamily="34" charset="0"/>
                <a:cs typeface="Arial" panose="020B0604020202020204" pitchFamily="34" charset="0"/>
              </a:rPr>
              <a:t> Options </a:t>
            </a:r>
            <a:r>
              <a:rPr lang="it-IT" sz="1200" b="0" i="1" u="none" strike="noStrike" baseline="0" dirty="0" err="1">
                <a:solidFill>
                  <a:srgbClr val="475358"/>
                </a:solidFill>
                <a:latin typeface="Arial" panose="020B0604020202020204" pitchFamily="34" charset="0"/>
                <a:cs typeface="Arial" panose="020B0604020202020204" pitchFamily="34" charset="0"/>
              </a:rPr>
              <a:t>Oncol</a:t>
            </a:r>
            <a:r>
              <a:rPr lang="it-IT" sz="1200" b="0" i="1" u="none" strike="noStrike" baseline="0" dirty="0">
                <a:solidFill>
                  <a:srgbClr val="475358"/>
                </a:solidFill>
                <a:latin typeface="Arial" panose="020B0604020202020204" pitchFamily="34" charset="0"/>
                <a:cs typeface="Arial" panose="020B0604020202020204" pitchFamily="34" charset="0"/>
              </a:rPr>
              <a:t> </a:t>
            </a:r>
            <a:r>
              <a:rPr lang="it-IT" sz="1200" b="0" i="0" u="none" strike="noStrike" baseline="0" dirty="0">
                <a:solidFill>
                  <a:srgbClr val="475358"/>
                </a:solidFill>
                <a:latin typeface="Arial" panose="020B0604020202020204" pitchFamily="34" charset="0"/>
                <a:cs typeface="Arial" panose="020B0604020202020204" pitchFamily="34" charset="0"/>
              </a:rPr>
              <a:t>2015;16:30.</a:t>
            </a:r>
            <a:endParaRPr lang="it-IT" sz="12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9DDC206-7DD1-14BB-15DC-017724E985E3}"/>
              </a:ext>
            </a:extLst>
          </p:cNvPr>
          <p:cNvPicPr>
            <a:picLocks noChangeAspect="1"/>
          </p:cNvPicPr>
          <p:nvPr/>
        </p:nvPicPr>
        <p:blipFill>
          <a:blip r:embed="rId2"/>
          <a:stretch>
            <a:fillRect/>
          </a:stretch>
        </p:blipFill>
        <p:spPr>
          <a:xfrm>
            <a:off x="38925" y="1643351"/>
            <a:ext cx="12114150" cy="3571297"/>
          </a:xfrm>
          <a:prstGeom prst="rect">
            <a:avLst/>
          </a:prstGeom>
        </p:spPr>
      </p:pic>
      <p:sp>
        <p:nvSpPr>
          <p:cNvPr id="6" name="TextBox 5">
            <a:extLst>
              <a:ext uri="{FF2B5EF4-FFF2-40B4-BE49-F238E27FC236}">
                <a16:creationId xmlns:a16="http://schemas.microsoft.com/office/drawing/2014/main" id="{42483200-1761-4E96-B190-1EF29F7C6664}"/>
              </a:ext>
            </a:extLst>
          </p:cNvPr>
          <p:cNvSpPr txBox="1"/>
          <p:nvPr/>
        </p:nvSpPr>
        <p:spPr>
          <a:xfrm>
            <a:off x="3995104" y="402561"/>
            <a:ext cx="4201791" cy="523220"/>
          </a:xfrm>
          <a:prstGeom prst="rect">
            <a:avLst/>
          </a:prstGeom>
          <a:noFill/>
        </p:spPr>
        <p:txBody>
          <a:bodyPr wrap="none" rtlCol="0">
            <a:spAutoFit/>
          </a:bodyPr>
          <a:lstStyle/>
          <a:p>
            <a:r>
              <a:rPr lang="it-IT" sz="2800" dirty="0" err="1">
                <a:solidFill>
                  <a:srgbClr val="FF0000"/>
                </a:solidFill>
                <a:latin typeface="Arial" panose="020B0604020202020204" pitchFamily="34" charset="0"/>
                <a:cs typeface="Arial" panose="020B0604020202020204" pitchFamily="34" charset="0"/>
              </a:rPr>
              <a:t>dMMR</a:t>
            </a:r>
            <a:r>
              <a:rPr lang="it-IT" sz="2800" dirty="0">
                <a:solidFill>
                  <a:srgbClr val="FF0000"/>
                </a:solidFill>
                <a:latin typeface="Arial" panose="020B0604020202020204" pitchFamily="34" charset="0"/>
                <a:cs typeface="Arial" panose="020B0604020202020204" pitchFamily="34" charset="0"/>
              </a:rPr>
              <a:t>/MSI-High </a:t>
            </a:r>
            <a:r>
              <a:rPr lang="it-IT" sz="2800" dirty="0" err="1">
                <a:solidFill>
                  <a:srgbClr val="FF0000"/>
                </a:solidFill>
                <a:latin typeface="Arial" panose="020B0604020202020204" pitchFamily="34" charset="0"/>
                <a:cs typeface="Arial" panose="020B0604020202020204" pitchFamily="34" charset="0"/>
              </a:rPr>
              <a:t>cancers</a:t>
            </a:r>
            <a:endParaRPr lang="it-IT" sz="28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2355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1237A7-C47A-80FD-40C4-40CD897B8A9E}"/>
              </a:ext>
            </a:extLst>
          </p:cNvPr>
          <p:cNvPicPr>
            <a:picLocks noChangeAspect="1"/>
          </p:cNvPicPr>
          <p:nvPr/>
        </p:nvPicPr>
        <p:blipFill>
          <a:blip r:embed="rId2"/>
          <a:stretch>
            <a:fillRect/>
          </a:stretch>
        </p:blipFill>
        <p:spPr>
          <a:xfrm>
            <a:off x="121635" y="1082183"/>
            <a:ext cx="11948730" cy="4693633"/>
          </a:xfrm>
          <a:prstGeom prst="rect">
            <a:avLst/>
          </a:prstGeom>
        </p:spPr>
      </p:pic>
      <p:sp>
        <p:nvSpPr>
          <p:cNvPr id="6" name="TextBox 5">
            <a:extLst>
              <a:ext uri="{FF2B5EF4-FFF2-40B4-BE49-F238E27FC236}">
                <a16:creationId xmlns:a16="http://schemas.microsoft.com/office/drawing/2014/main" id="{6D32F1D9-D3D1-CF29-71F9-F5EE0A75EDC6}"/>
              </a:ext>
            </a:extLst>
          </p:cNvPr>
          <p:cNvSpPr txBox="1"/>
          <p:nvPr/>
        </p:nvSpPr>
        <p:spPr>
          <a:xfrm>
            <a:off x="4241409" y="6581001"/>
            <a:ext cx="8037926" cy="276999"/>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First FDA Approval Agnostic of Cancer Site — When a Biomarker Defines the Indication, Lemery et al., NEJM 2017</a:t>
            </a:r>
            <a:endParaRPr lang="it-IT" sz="12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754C549-174D-B69B-A395-DA1E64C9094A}"/>
              </a:ext>
            </a:extLst>
          </p:cNvPr>
          <p:cNvSpPr txBox="1"/>
          <p:nvPr/>
        </p:nvSpPr>
        <p:spPr>
          <a:xfrm>
            <a:off x="2415344" y="276998"/>
            <a:ext cx="7361311" cy="523220"/>
          </a:xfrm>
          <a:prstGeom prst="rect">
            <a:avLst/>
          </a:prstGeom>
          <a:noFill/>
        </p:spPr>
        <p:txBody>
          <a:bodyPr wrap="none" rtlCol="0">
            <a:spAutoFit/>
          </a:bodyPr>
          <a:lstStyle/>
          <a:p>
            <a:r>
              <a:rPr lang="it-IT" sz="2800" dirty="0" err="1">
                <a:solidFill>
                  <a:srgbClr val="FF0000"/>
                </a:solidFill>
                <a:latin typeface="Arial" panose="020B0604020202020204" pitchFamily="34" charset="0"/>
                <a:cs typeface="Arial" panose="020B0604020202020204" pitchFamily="34" charset="0"/>
              </a:rPr>
              <a:t>dMMR</a:t>
            </a:r>
            <a:r>
              <a:rPr lang="it-IT" sz="2800" dirty="0">
                <a:solidFill>
                  <a:srgbClr val="FF0000"/>
                </a:solidFill>
                <a:latin typeface="Arial" panose="020B0604020202020204" pitchFamily="34" charset="0"/>
                <a:cs typeface="Arial" panose="020B0604020202020204" pitchFamily="34" charset="0"/>
              </a:rPr>
              <a:t>/MSI-High </a:t>
            </a:r>
            <a:r>
              <a:rPr lang="it-IT" sz="2800" dirty="0" err="1">
                <a:solidFill>
                  <a:srgbClr val="FF0000"/>
                </a:solidFill>
                <a:latin typeface="Arial" panose="020B0604020202020204" pitchFamily="34" charset="0"/>
                <a:cs typeface="Arial" panose="020B0604020202020204" pitchFamily="34" charset="0"/>
              </a:rPr>
              <a:t>cancers</a:t>
            </a:r>
            <a:r>
              <a:rPr lang="it-IT" sz="2800" dirty="0">
                <a:solidFill>
                  <a:srgbClr val="FF0000"/>
                </a:solidFill>
                <a:latin typeface="Arial" panose="020B0604020202020204" pitchFamily="34" charset="0"/>
                <a:cs typeface="Arial" panose="020B0604020202020204" pitchFamily="34" charset="0"/>
              </a:rPr>
              <a:t> and PD-1 </a:t>
            </a:r>
            <a:r>
              <a:rPr lang="it-IT" sz="2800" dirty="0" err="1">
                <a:solidFill>
                  <a:srgbClr val="FF0000"/>
                </a:solidFill>
                <a:latin typeface="Arial" panose="020B0604020202020204" pitchFamily="34" charset="0"/>
                <a:cs typeface="Arial" panose="020B0604020202020204" pitchFamily="34" charset="0"/>
              </a:rPr>
              <a:t>inhibitors</a:t>
            </a:r>
            <a:endParaRPr lang="it-IT" sz="28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1315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16B619-D5B4-0E59-F195-263AEE0E7721}"/>
              </a:ext>
            </a:extLst>
          </p:cNvPr>
          <p:cNvSpPr txBox="1"/>
          <p:nvPr/>
        </p:nvSpPr>
        <p:spPr>
          <a:xfrm>
            <a:off x="8968154" y="2305614"/>
            <a:ext cx="3223846" cy="3170099"/>
          </a:xfrm>
          <a:prstGeom prst="rect">
            <a:avLst/>
          </a:prstGeom>
          <a:noFill/>
        </p:spPr>
        <p:txBody>
          <a:bodyPr wrap="square">
            <a:spAutoFit/>
          </a:bodyPr>
          <a:lstStyle/>
          <a:p>
            <a:r>
              <a:rPr lang="en-US" sz="2000" b="0" i="0" u="none" strike="noStrike" baseline="0" dirty="0">
                <a:solidFill>
                  <a:srgbClr val="000000"/>
                </a:solidFill>
                <a:latin typeface="Arial" panose="020B0604020202020204" pitchFamily="34" charset="0"/>
                <a:cs typeface="Arial" panose="020B0604020202020204" pitchFamily="34" charset="0"/>
              </a:rPr>
              <a:t>• Larger amount of antigens </a:t>
            </a:r>
          </a:p>
          <a:p>
            <a:endParaRPr lang="en-US" sz="2000" b="0" i="0" u="none" strike="noStrike" baseline="0" dirty="0">
              <a:solidFill>
                <a:srgbClr val="000000"/>
              </a:solidFill>
              <a:latin typeface="Arial" panose="020B0604020202020204" pitchFamily="34" charset="0"/>
              <a:cs typeface="Arial" panose="020B0604020202020204" pitchFamily="34" charset="0"/>
            </a:endParaRPr>
          </a:p>
          <a:p>
            <a:r>
              <a:rPr lang="en-US" sz="2000" b="0" i="0" u="none" strike="noStrike" baseline="0" dirty="0">
                <a:solidFill>
                  <a:srgbClr val="000000"/>
                </a:solidFill>
                <a:latin typeface="Arial" panose="020B0604020202020204" pitchFamily="34" charset="0"/>
                <a:cs typeface="Arial" panose="020B0604020202020204" pitchFamily="34" charset="0"/>
              </a:rPr>
              <a:t>• Tumor draining lymph nodes in situ</a:t>
            </a:r>
          </a:p>
          <a:p>
            <a:r>
              <a:rPr lang="en-US" sz="2000" b="0" i="0" u="none" strike="noStrike" baseline="0" dirty="0">
                <a:solidFill>
                  <a:srgbClr val="000000"/>
                </a:solidFill>
                <a:latin typeface="Arial" panose="020B0604020202020204" pitchFamily="34" charset="0"/>
                <a:cs typeface="Arial" panose="020B0604020202020204" pitchFamily="34" charset="0"/>
              </a:rPr>
              <a:t> </a:t>
            </a:r>
          </a:p>
          <a:p>
            <a:r>
              <a:rPr lang="en-US" sz="2000" b="0" i="0" u="none" strike="noStrike" baseline="0" dirty="0">
                <a:solidFill>
                  <a:srgbClr val="000000"/>
                </a:solidFill>
                <a:latin typeface="Arial" panose="020B0604020202020204" pitchFamily="34" charset="0"/>
                <a:cs typeface="Arial" panose="020B0604020202020204" pitchFamily="34" charset="0"/>
              </a:rPr>
              <a:t>• Larger pool of tumor-reactive T cells + expansion of more tumor-resident T cell clones </a:t>
            </a:r>
            <a:endParaRPr lang="it-IT" sz="20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6CC02C6E-BE5E-938E-35EA-D2FB32A83AD0}"/>
              </a:ext>
            </a:extLst>
          </p:cNvPr>
          <p:cNvPicPr>
            <a:picLocks noChangeAspect="1"/>
          </p:cNvPicPr>
          <p:nvPr/>
        </p:nvPicPr>
        <p:blipFill>
          <a:blip r:embed="rId2"/>
          <a:stretch>
            <a:fillRect/>
          </a:stretch>
        </p:blipFill>
        <p:spPr>
          <a:xfrm>
            <a:off x="152400" y="960653"/>
            <a:ext cx="8815754" cy="5713915"/>
          </a:xfrm>
          <a:prstGeom prst="rect">
            <a:avLst/>
          </a:prstGeom>
        </p:spPr>
      </p:pic>
      <p:sp>
        <p:nvSpPr>
          <p:cNvPr id="6" name="TextBox 5">
            <a:extLst>
              <a:ext uri="{FF2B5EF4-FFF2-40B4-BE49-F238E27FC236}">
                <a16:creationId xmlns:a16="http://schemas.microsoft.com/office/drawing/2014/main" id="{A71F111E-E9C7-4C7A-DEB2-1A240D291B93}"/>
              </a:ext>
            </a:extLst>
          </p:cNvPr>
          <p:cNvSpPr txBox="1"/>
          <p:nvPr/>
        </p:nvSpPr>
        <p:spPr>
          <a:xfrm>
            <a:off x="1963298" y="271670"/>
            <a:ext cx="8265404" cy="523220"/>
          </a:xfrm>
          <a:prstGeom prst="rect">
            <a:avLst/>
          </a:prstGeom>
          <a:noFill/>
        </p:spPr>
        <p:txBody>
          <a:bodyPr wrap="none" rtlCol="0">
            <a:spAutoFit/>
          </a:bodyPr>
          <a:lstStyle/>
          <a:p>
            <a:r>
              <a:rPr lang="it-IT" sz="2800" dirty="0">
                <a:solidFill>
                  <a:srgbClr val="FF0000"/>
                </a:solidFill>
                <a:latin typeface="Arial" panose="020B0604020202020204" pitchFamily="34" charset="0"/>
                <a:cs typeface="Arial" panose="020B0604020202020204" pitchFamily="34" charset="0"/>
              </a:rPr>
              <a:t>Scientific </a:t>
            </a:r>
            <a:r>
              <a:rPr lang="it-IT" sz="2800" dirty="0" err="1">
                <a:solidFill>
                  <a:srgbClr val="FF0000"/>
                </a:solidFill>
                <a:latin typeface="Arial" panose="020B0604020202020204" pitchFamily="34" charset="0"/>
                <a:cs typeface="Arial" panose="020B0604020202020204" pitchFamily="34" charset="0"/>
              </a:rPr>
              <a:t>rationale</a:t>
            </a:r>
            <a:r>
              <a:rPr lang="it-IT" sz="2800" dirty="0">
                <a:solidFill>
                  <a:srgbClr val="FF0000"/>
                </a:solidFill>
                <a:latin typeface="Arial" panose="020B0604020202020204" pitchFamily="34" charset="0"/>
                <a:cs typeface="Arial" panose="020B0604020202020204" pitchFamily="34" charset="0"/>
              </a:rPr>
              <a:t> for </a:t>
            </a:r>
            <a:r>
              <a:rPr lang="it-IT" sz="2800" dirty="0" err="1">
                <a:solidFill>
                  <a:srgbClr val="FF0000"/>
                </a:solidFill>
                <a:latin typeface="Arial" panose="020B0604020202020204" pitchFamily="34" charset="0"/>
                <a:cs typeface="Arial" panose="020B0604020202020204" pitchFamily="34" charset="0"/>
              </a:rPr>
              <a:t>neoadjuvant</a:t>
            </a:r>
            <a:r>
              <a:rPr lang="it-IT" sz="2800" dirty="0">
                <a:solidFill>
                  <a:srgbClr val="FF0000"/>
                </a:solidFill>
                <a:latin typeface="Arial" panose="020B0604020202020204" pitchFamily="34" charset="0"/>
                <a:cs typeface="Arial" panose="020B0604020202020204" pitchFamily="34" charset="0"/>
              </a:rPr>
              <a:t> </a:t>
            </a:r>
            <a:r>
              <a:rPr lang="it-IT" sz="2800" dirty="0" err="1">
                <a:solidFill>
                  <a:srgbClr val="FF0000"/>
                </a:solidFill>
                <a:latin typeface="Arial" panose="020B0604020202020204" pitchFamily="34" charset="0"/>
                <a:cs typeface="Arial" panose="020B0604020202020204" pitchFamily="34" charset="0"/>
              </a:rPr>
              <a:t>immunotherapy</a:t>
            </a:r>
            <a:endParaRPr lang="it-IT" sz="28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8429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221D913-A82D-D9C1-FA5B-B68E7C8CD0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44" y="708799"/>
            <a:ext cx="10931912" cy="6149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6920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1133D71-9263-3910-3125-3BA7FE5415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228"/>
          <a:stretch/>
        </p:blipFill>
        <p:spPr bwMode="auto">
          <a:xfrm>
            <a:off x="686495" y="1252025"/>
            <a:ext cx="10819010" cy="5219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888D105B-7067-A71B-3380-77F6F2A7A142}"/>
              </a:ext>
            </a:extLst>
          </p:cNvPr>
          <p:cNvSpPr txBox="1"/>
          <p:nvPr/>
        </p:nvSpPr>
        <p:spPr>
          <a:xfrm>
            <a:off x="534221" y="386154"/>
            <a:ext cx="11123558" cy="523220"/>
          </a:xfrm>
          <a:prstGeom prst="rect">
            <a:avLst/>
          </a:prstGeom>
          <a:noFill/>
        </p:spPr>
        <p:txBody>
          <a:bodyPr wrap="none" rtlCol="0">
            <a:spAutoFit/>
          </a:bodyPr>
          <a:lstStyle/>
          <a:p>
            <a:r>
              <a:rPr lang="it-IT" sz="2800" dirty="0" err="1">
                <a:solidFill>
                  <a:srgbClr val="FF0000"/>
                </a:solidFill>
                <a:latin typeface="Arial" panose="020B0604020202020204" pitchFamily="34" charset="0"/>
                <a:cs typeface="Arial" panose="020B0604020202020204" pitchFamily="34" charset="0"/>
              </a:rPr>
              <a:t>Neoadjuvant</a:t>
            </a:r>
            <a:r>
              <a:rPr lang="it-IT" sz="2800" dirty="0">
                <a:solidFill>
                  <a:srgbClr val="FF0000"/>
                </a:solidFill>
                <a:latin typeface="Arial" panose="020B0604020202020204" pitchFamily="34" charset="0"/>
                <a:cs typeface="Arial" panose="020B0604020202020204" pitchFamily="34" charset="0"/>
              </a:rPr>
              <a:t> PD-1 </a:t>
            </a:r>
            <a:r>
              <a:rPr lang="it-IT" sz="2800" dirty="0" err="1">
                <a:solidFill>
                  <a:srgbClr val="FF0000"/>
                </a:solidFill>
                <a:latin typeface="Arial" panose="020B0604020202020204" pitchFamily="34" charset="0"/>
                <a:cs typeface="Arial" panose="020B0604020202020204" pitchFamily="34" charset="0"/>
              </a:rPr>
              <a:t>blockade</a:t>
            </a:r>
            <a:r>
              <a:rPr lang="it-IT" sz="2800" dirty="0">
                <a:solidFill>
                  <a:srgbClr val="FF0000"/>
                </a:solidFill>
                <a:latin typeface="Arial" panose="020B0604020202020204" pitchFamily="34" charset="0"/>
                <a:cs typeface="Arial" panose="020B0604020202020204" pitchFamily="34" charset="0"/>
              </a:rPr>
              <a:t> in </a:t>
            </a:r>
            <a:r>
              <a:rPr lang="it-IT" sz="2800" dirty="0" err="1">
                <a:solidFill>
                  <a:srgbClr val="FF0000"/>
                </a:solidFill>
                <a:latin typeface="Arial" panose="020B0604020202020204" pitchFamily="34" charset="0"/>
                <a:cs typeface="Arial" panose="020B0604020202020204" pitchFamily="34" charset="0"/>
              </a:rPr>
              <a:t>dMMR</a:t>
            </a:r>
            <a:r>
              <a:rPr lang="it-IT" sz="2800" dirty="0">
                <a:solidFill>
                  <a:srgbClr val="FF0000"/>
                </a:solidFill>
                <a:latin typeface="Arial" panose="020B0604020202020204" pitchFamily="34" charset="0"/>
                <a:cs typeface="Arial" panose="020B0604020202020204" pitchFamily="34" charset="0"/>
              </a:rPr>
              <a:t> </a:t>
            </a:r>
            <a:r>
              <a:rPr lang="it-IT" sz="2800" dirty="0" err="1">
                <a:solidFill>
                  <a:srgbClr val="FF0000"/>
                </a:solidFill>
                <a:latin typeface="Arial" panose="020B0604020202020204" pitchFamily="34" charset="0"/>
                <a:cs typeface="Arial" panose="020B0604020202020204" pitchFamily="34" charset="0"/>
              </a:rPr>
              <a:t>locally</a:t>
            </a:r>
            <a:r>
              <a:rPr lang="it-IT" sz="2800" dirty="0">
                <a:solidFill>
                  <a:srgbClr val="FF0000"/>
                </a:solidFill>
                <a:latin typeface="Arial" panose="020B0604020202020204" pitchFamily="34" charset="0"/>
                <a:cs typeface="Arial" panose="020B0604020202020204" pitchFamily="34" charset="0"/>
              </a:rPr>
              <a:t> </a:t>
            </a:r>
            <a:r>
              <a:rPr lang="it-IT" sz="2800" dirty="0" err="1">
                <a:solidFill>
                  <a:srgbClr val="FF0000"/>
                </a:solidFill>
                <a:latin typeface="Arial" panose="020B0604020202020204" pitchFamily="34" charset="0"/>
                <a:cs typeface="Arial" panose="020B0604020202020204" pitchFamily="34" charset="0"/>
              </a:rPr>
              <a:t>advanced</a:t>
            </a:r>
            <a:r>
              <a:rPr lang="it-IT" sz="2800" dirty="0">
                <a:solidFill>
                  <a:srgbClr val="FF0000"/>
                </a:solidFill>
                <a:latin typeface="Arial" panose="020B0604020202020204" pitchFamily="34" charset="0"/>
                <a:cs typeface="Arial" panose="020B0604020202020204" pitchFamily="34" charset="0"/>
              </a:rPr>
              <a:t> </a:t>
            </a:r>
            <a:r>
              <a:rPr lang="it-IT" sz="2800" dirty="0" err="1">
                <a:solidFill>
                  <a:srgbClr val="FF0000"/>
                </a:solidFill>
                <a:latin typeface="Arial" panose="020B0604020202020204" pitchFamily="34" charset="0"/>
                <a:cs typeface="Arial" panose="020B0604020202020204" pitchFamily="34" charset="0"/>
              </a:rPr>
              <a:t>rectal</a:t>
            </a:r>
            <a:r>
              <a:rPr lang="it-IT" sz="2800" dirty="0">
                <a:solidFill>
                  <a:srgbClr val="FF0000"/>
                </a:solidFill>
                <a:latin typeface="Arial" panose="020B0604020202020204" pitchFamily="34" charset="0"/>
                <a:cs typeface="Arial" panose="020B0604020202020204" pitchFamily="34" charset="0"/>
              </a:rPr>
              <a:t> </a:t>
            </a:r>
            <a:r>
              <a:rPr lang="it-IT" sz="2800" dirty="0" err="1">
                <a:solidFill>
                  <a:srgbClr val="FF0000"/>
                </a:solidFill>
                <a:latin typeface="Arial" panose="020B0604020202020204" pitchFamily="34" charset="0"/>
                <a:cs typeface="Arial" panose="020B0604020202020204" pitchFamily="34" charset="0"/>
              </a:rPr>
              <a:t>cancer</a:t>
            </a:r>
            <a:endParaRPr lang="it-IT" sz="28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73772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E45C264-CA9E-1C94-5867-476D6ACE4D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727"/>
          <a:stretch/>
        </p:blipFill>
        <p:spPr bwMode="auto">
          <a:xfrm>
            <a:off x="977704" y="1159587"/>
            <a:ext cx="10236591" cy="5140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9119A6C1-1E5E-5E70-FB31-073CBBA47320}"/>
              </a:ext>
            </a:extLst>
          </p:cNvPr>
          <p:cNvSpPr txBox="1"/>
          <p:nvPr/>
        </p:nvSpPr>
        <p:spPr>
          <a:xfrm>
            <a:off x="10248314" y="6550223"/>
            <a:ext cx="1798634" cy="307777"/>
          </a:xfrm>
          <a:prstGeom prst="rect">
            <a:avLst/>
          </a:prstGeom>
          <a:noFill/>
        </p:spPr>
        <p:txBody>
          <a:bodyPr wrap="none" rtlCol="0">
            <a:spAutoFit/>
          </a:bodyPr>
          <a:lstStyle/>
          <a:p>
            <a:r>
              <a:rPr lang="it-IT" sz="1400" dirty="0" err="1">
                <a:latin typeface="Arial" panose="020B0604020202020204" pitchFamily="34" charset="0"/>
                <a:cs typeface="Arial" panose="020B0604020202020204" pitchFamily="34" charset="0"/>
              </a:rPr>
              <a:t>Cercek</a:t>
            </a:r>
            <a:r>
              <a:rPr lang="it-IT" sz="1400" dirty="0">
                <a:latin typeface="Arial" panose="020B0604020202020204" pitchFamily="34" charset="0"/>
                <a:cs typeface="Arial" panose="020B0604020202020204" pitchFamily="34" charset="0"/>
              </a:rPr>
              <a:t>, ASCO 2022</a:t>
            </a:r>
          </a:p>
        </p:txBody>
      </p:sp>
      <p:sp>
        <p:nvSpPr>
          <p:cNvPr id="4" name="Oval 3">
            <a:extLst>
              <a:ext uri="{FF2B5EF4-FFF2-40B4-BE49-F238E27FC236}">
                <a16:creationId xmlns:a16="http://schemas.microsoft.com/office/drawing/2014/main" id="{F3747B16-10D0-D696-64B9-F90F3A35FC7E}"/>
              </a:ext>
            </a:extLst>
          </p:cNvPr>
          <p:cNvSpPr/>
          <p:nvPr/>
        </p:nvSpPr>
        <p:spPr>
          <a:xfrm>
            <a:off x="8377311" y="4438357"/>
            <a:ext cx="956603" cy="27432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Oval 4">
            <a:extLst>
              <a:ext uri="{FF2B5EF4-FFF2-40B4-BE49-F238E27FC236}">
                <a16:creationId xmlns:a16="http://schemas.microsoft.com/office/drawing/2014/main" id="{F862F748-D834-AC80-71A7-8736CB488F32}"/>
              </a:ext>
            </a:extLst>
          </p:cNvPr>
          <p:cNvSpPr/>
          <p:nvPr/>
        </p:nvSpPr>
        <p:spPr>
          <a:xfrm>
            <a:off x="8398413" y="3969434"/>
            <a:ext cx="956603" cy="27432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extBox 5">
            <a:extLst>
              <a:ext uri="{FF2B5EF4-FFF2-40B4-BE49-F238E27FC236}">
                <a16:creationId xmlns:a16="http://schemas.microsoft.com/office/drawing/2014/main" id="{F2F857BC-55C3-09C1-39E6-E2718AD15B58}"/>
              </a:ext>
            </a:extLst>
          </p:cNvPr>
          <p:cNvSpPr txBox="1"/>
          <p:nvPr/>
        </p:nvSpPr>
        <p:spPr>
          <a:xfrm>
            <a:off x="534221" y="386154"/>
            <a:ext cx="10963258" cy="523220"/>
          </a:xfrm>
          <a:prstGeom prst="rect">
            <a:avLst/>
          </a:prstGeom>
          <a:noFill/>
        </p:spPr>
        <p:txBody>
          <a:bodyPr wrap="none" rtlCol="0">
            <a:spAutoFit/>
          </a:bodyPr>
          <a:lstStyle/>
          <a:p>
            <a:r>
              <a:rPr lang="it-IT" sz="2800" dirty="0" err="1">
                <a:solidFill>
                  <a:srgbClr val="FF0000"/>
                </a:solidFill>
                <a:latin typeface="Arial" panose="020B0604020202020204" pitchFamily="34" charset="0"/>
                <a:cs typeface="Arial" panose="020B0604020202020204" pitchFamily="34" charset="0"/>
              </a:rPr>
              <a:t>Demographic</a:t>
            </a:r>
            <a:r>
              <a:rPr lang="it-IT" sz="2800" dirty="0">
                <a:solidFill>
                  <a:srgbClr val="FF0000"/>
                </a:solidFill>
                <a:latin typeface="Arial" panose="020B0604020202020204" pitchFamily="34" charset="0"/>
                <a:cs typeface="Arial" panose="020B0604020202020204" pitchFamily="34" charset="0"/>
              </a:rPr>
              <a:t> and </a:t>
            </a:r>
            <a:r>
              <a:rPr lang="it-IT" sz="2800" dirty="0" err="1">
                <a:solidFill>
                  <a:srgbClr val="FF0000"/>
                </a:solidFill>
                <a:latin typeface="Arial" panose="020B0604020202020204" pitchFamily="34" charset="0"/>
                <a:cs typeface="Arial" panose="020B0604020202020204" pitchFamily="34" charset="0"/>
              </a:rPr>
              <a:t>disease</a:t>
            </a:r>
            <a:r>
              <a:rPr lang="it-IT" sz="2800" dirty="0">
                <a:solidFill>
                  <a:srgbClr val="FF0000"/>
                </a:solidFill>
                <a:latin typeface="Arial" panose="020B0604020202020204" pitchFamily="34" charset="0"/>
                <a:cs typeface="Arial" panose="020B0604020202020204" pitchFamily="34" charset="0"/>
              </a:rPr>
              <a:t> </a:t>
            </a:r>
            <a:r>
              <a:rPr lang="it-IT" sz="2800" dirty="0" err="1">
                <a:solidFill>
                  <a:srgbClr val="FF0000"/>
                </a:solidFill>
                <a:latin typeface="Arial" panose="020B0604020202020204" pitchFamily="34" charset="0"/>
                <a:cs typeface="Arial" panose="020B0604020202020204" pitchFamily="34" charset="0"/>
              </a:rPr>
              <a:t>characteristics</a:t>
            </a:r>
            <a:r>
              <a:rPr lang="it-IT" sz="2800" dirty="0">
                <a:solidFill>
                  <a:srgbClr val="FF0000"/>
                </a:solidFill>
                <a:latin typeface="Arial" panose="020B0604020202020204" pitchFamily="34" charset="0"/>
                <a:cs typeface="Arial" panose="020B0604020202020204" pitchFamily="34" charset="0"/>
              </a:rPr>
              <a:t> of the </a:t>
            </a:r>
            <a:r>
              <a:rPr lang="it-IT" sz="2800" dirty="0" err="1">
                <a:solidFill>
                  <a:srgbClr val="FF0000"/>
                </a:solidFill>
                <a:latin typeface="Arial" panose="020B0604020202020204" pitchFamily="34" charset="0"/>
                <a:cs typeface="Arial" panose="020B0604020202020204" pitchFamily="34" charset="0"/>
              </a:rPr>
              <a:t>patients</a:t>
            </a:r>
            <a:r>
              <a:rPr lang="it-IT" sz="2800" dirty="0">
                <a:solidFill>
                  <a:srgbClr val="FF0000"/>
                </a:solidFill>
                <a:latin typeface="Arial" panose="020B0604020202020204" pitchFamily="34" charset="0"/>
                <a:cs typeface="Arial" panose="020B0604020202020204" pitchFamily="34" charset="0"/>
              </a:rPr>
              <a:t> </a:t>
            </a:r>
            <a:r>
              <a:rPr lang="it-IT" sz="2800" dirty="0" err="1">
                <a:solidFill>
                  <a:srgbClr val="FF0000"/>
                </a:solidFill>
                <a:latin typeface="Arial" panose="020B0604020202020204" pitchFamily="34" charset="0"/>
                <a:cs typeface="Arial" panose="020B0604020202020204" pitchFamily="34" charset="0"/>
              </a:rPr>
              <a:t>at</a:t>
            </a:r>
            <a:r>
              <a:rPr lang="it-IT" sz="2800" dirty="0">
                <a:solidFill>
                  <a:srgbClr val="FF0000"/>
                </a:solidFill>
                <a:latin typeface="Arial" panose="020B0604020202020204" pitchFamily="34" charset="0"/>
                <a:cs typeface="Arial" panose="020B0604020202020204" pitchFamily="34" charset="0"/>
              </a:rPr>
              <a:t> baseline</a:t>
            </a:r>
          </a:p>
        </p:txBody>
      </p:sp>
    </p:spTree>
    <p:extLst>
      <p:ext uri="{BB962C8B-B14F-4D97-AF65-F5344CB8AC3E}">
        <p14:creationId xmlns:p14="http://schemas.microsoft.com/office/powerpoint/2010/main" val="1782145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1412C0-B9EE-0B29-CA54-354A129D84CB}"/>
              </a:ext>
            </a:extLst>
          </p:cNvPr>
          <p:cNvPicPr>
            <a:picLocks noChangeAspect="1"/>
          </p:cNvPicPr>
          <p:nvPr/>
        </p:nvPicPr>
        <p:blipFill>
          <a:blip r:embed="rId3"/>
          <a:stretch>
            <a:fillRect/>
          </a:stretch>
        </p:blipFill>
        <p:spPr>
          <a:xfrm>
            <a:off x="733373" y="914400"/>
            <a:ext cx="10725253" cy="5472332"/>
          </a:xfrm>
          <a:prstGeom prst="rect">
            <a:avLst/>
          </a:prstGeom>
        </p:spPr>
      </p:pic>
      <p:sp>
        <p:nvSpPr>
          <p:cNvPr id="4" name="TextBox 3">
            <a:extLst>
              <a:ext uri="{FF2B5EF4-FFF2-40B4-BE49-F238E27FC236}">
                <a16:creationId xmlns:a16="http://schemas.microsoft.com/office/drawing/2014/main" id="{1C305825-CCAE-9BFD-D41F-723CC14F718A}"/>
              </a:ext>
            </a:extLst>
          </p:cNvPr>
          <p:cNvSpPr txBox="1"/>
          <p:nvPr/>
        </p:nvSpPr>
        <p:spPr>
          <a:xfrm>
            <a:off x="10248314" y="6550223"/>
            <a:ext cx="1798634" cy="307777"/>
          </a:xfrm>
          <a:prstGeom prst="rect">
            <a:avLst/>
          </a:prstGeom>
          <a:noFill/>
        </p:spPr>
        <p:txBody>
          <a:bodyPr wrap="none" rtlCol="0">
            <a:spAutoFit/>
          </a:bodyPr>
          <a:lstStyle/>
          <a:p>
            <a:r>
              <a:rPr lang="it-IT" sz="1400" dirty="0" err="1">
                <a:latin typeface="Arial" panose="020B0604020202020204" pitchFamily="34" charset="0"/>
                <a:cs typeface="Arial" panose="020B0604020202020204" pitchFamily="34" charset="0"/>
              </a:rPr>
              <a:t>Cercek</a:t>
            </a:r>
            <a:r>
              <a:rPr lang="it-IT" sz="1400" dirty="0">
                <a:latin typeface="Arial" panose="020B0604020202020204" pitchFamily="34" charset="0"/>
                <a:cs typeface="Arial" panose="020B0604020202020204" pitchFamily="34" charset="0"/>
              </a:rPr>
              <a:t>, ASCO 2022</a:t>
            </a:r>
          </a:p>
        </p:txBody>
      </p:sp>
      <p:sp>
        <p:nvSpPr>
          <p:cNvPr id="5" name="Rectangle 4">
            <a:extLst>
              <a:ext uri="{FF2B5EF4-FFF2-40B4-BE49-F238E27FC236}">
                <a16:creationId xmlns:a16="http://schemas.microsoft.com/office/drawing/2014/main" id="{4E708EF2-19A7-187F-C496-F924004AA5AF}"/>
              </a:ext>
            </a:extLst>
          </p:cNvPr>
          <p:cNvSpPr/>
          <p:nvPr/>
        </p:nvSpPr>
        <p:spPr>
          <a:xfrm>
            <a:off x="7258929" y="1301262"/>
            <a:ext cx="4382086" cy="492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ctangle 5">
            <a:extLst>
              <a:ext uri="{FF2B5EF4-FFF2-40B4-BE49-F238E27FC236}">
                <a16:creationId xmlns:a16="http://schemas.microsoft.com/office/drawing/2014/main" id="{B276BC67-C511-4806-062A-68280D58B238}"/>
              </a:ext>
            </a:extLst>
          </p:cNvPr>
          <p:cNvSpPr/>
          <p:nvPr/>
        </p:nvSpPr>
        <p:spPr>
          <a:xfrm>
            <a:off x="398584" y="6201192"/>
            <a:ext cx="4382086" cy="492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extBox 6">
            <a:extLst>
              <a:ext uri="{FF2B5EF4-FFF2-40B4-BE49-F238E27FC236}">
                <a16:creationId xmlns:a16="http://schemas.microsoft.com/office/drawing/2014/main" id="{54FB49F7-188A-4938-D307-93C642A0AD6A}"/>
              </a:ext>
            </a:extLst>
          </p:cNvPr>
          <p:cNvSpPr txBox="1"/>
          <p:nvPr/>
        </p:nvSpPr>
        <p:spPr>
          <a:xfrm>
            <a:off x="1785363" y="309435"/>
            <a:ext cx="8621271" cy="523220"/>
          </a:xfrm>
          <a:prstGeom prst="rect">
            <a:avLst/>
          </a:prstGeom>
          <a:noFill/>
        </p:spPr>
        <p:txBody>
          <a:bodyPr wrap="none" rtlCol="0">
            <a:spAutoFit/>
          </a:bodyPr>
          <a:lstStyle/>
          <a:p>
            <a:r>
              <a:rPr lang="it-IT" sz="2800" dirty="0">
                <a:solidFill>
                  <a:srgbClr val="FF0000"/>
                </a:solidFill>
                <a:latin typeface="Arial" panose="020B0604020202020204" pitchFamily="34" charset="0"/>
                <a:cs typeface="Arial" panose="020B0604020202020204" pitchFamily="34" charset="0"/>
              </a:rPr>
              <a:t>Overall </a:t>
            </a:r>
            <a:r>
              <a:rPr lang="it-IT" sz="2800" dirty="0" err="1">
                <a:solidFill>
                  <a:srgbClr val="FF0000"/>
                </a:solidFill>
                <a:latin typeface="Arial" panose="020B0604020202020204" pitchFamily="34" charset="0"/>
                <a:cs typeface="Arial" panose="020B0604020202020204" pitchFamily="34" charset="0"/>
              </a:rPr>
              <a:t>response</a:t>
            </a:r>
            <a:r>
              <a:rPr lang="it-IT" sz="2800" dirty="0">
                <a:solidFill>
                  <a:srgbClr val="FF0000"/>
                </a:solidFill>
                <a:latin typeface="Arial" panose="020B0604020202020204" pitchFamily="34" charset="0"/>
                <a:cs typeface="Arial" panose="020B0604020202020204" pitchFamily="34" charset="0"/>
              </a:rPr>
              <a:t> rate after </a:t>
            </a:r>
            <a:r>
              <a:rPr lang="it-IT" sz="2800" dirty="0" err="1">
                <a:solidFill>
                  <a:srgbClr val="FF0000"/>
                </a:solidFill>
                <a:latin typeface="Arial" panose="020B0604020202020204" pitchFamily="34" charset="0"/>
                <a:cs typeface="Arial" panose="020B0604020202020204" pitchFamily="34" charset="0"/>
              </a:rPr>
              <a:t>six</a:t>
            </a:r>
            <a:r>
              <a:rPr lang="it-IT" sz="2800" dirty="0">
                <a:solidFill>
                  <a:srgbClr val="FF0000"/>
                </a:solidFill>
                <a:latin typeface="Arial" panose="020B0604020202020204" pitchFamily="34" charset="0"/>
                <a:cs typeface="Arial" panose="020B0604020202020204" pitchFamily="34" charset="0"/>
              </a:rPr>
              <a:t> </a:t>
            </a:r>
            <a:r>
              <a:rPr lang="it-IT" sz="2800" dirty="0" err="1">
                <a:solidFill>
                  <a:srgbClr val="FF0000"/>
                </a:solidFill>
                <a:latin typeface="Arial" panose="020B0604020202020204" pitchFamily="34" charset="0"/>
                <a:cs typeface="Arial" panose="020B0604020202020204" pitchFamily="34" charset="0"/>
              </a:rPr>
              <a:t>months</a:t>
            </a:r>
            <a:r>
              <a:rPr lang="it-IT" sz="2800" dirty="0">
                <a:solidFill>
                  <a:srgbClr val="FF0000"/>
                </a:solidFill>
                <a:latin typeface="Arial" panose="020B0604020202020204" pitchFamily="34" charset="0"/>
                <a:cs typeface="Arial" panose="020B0604020202020204" pitchFamily="34" charset="0"/>
              </a:rPr>
              <a:t> of </a:t>
            </a:r>
            <a:r>
              <a:rPr lang="it-IT" sz="2800" dirty="0" err="1">
                <a:solidFill>
                  <a:srgbClr val="FF0000"/>
                </a:solidFill>
                <a:latin typeface="Arial" panose="020B0604020202020204" pitchFamily="34" charset="0"/>
                <a:cs typeface="Arial" panose="020B0604020202020204" pitchFamily="34" charset="0"/>
              </a:rPr>
              <a:t>dostarlimab</a:t>
            </a:r>
            <a:endParaRPr lang="it-IT" sz="28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2085608"/>
      </p:ext>
    </p:extLst>
  </p:cSld>
  <p:clrMapOvr>
    <a:masterClrMapping/>
  </p:clrMapOvr>
</p:sld>
</file>

<file path=ppt/theme/theme1.xml><?xml version="1.0" encoding="utf-8"?>
<a:theme xmlns:a="http://schemas.openxmlformats.org/drawingml/2006/main" name="RetrospectVTI">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42167526_TF33476885.potx" id="{67A3B757-088A-4997-AD47-EBBB609AAF73}" vid="{61F4B085-7BC3-43AB-AFF0-C8B68BB76BF9}"/>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A941CA7C-A0BF-44EF-B2E5-7539C3B9B0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E0A2CB4-6869-426F-8BC4-A32C90CBE263}">
  <ds:schemaRefs>
    <ds:schemaRef ds:uri="http://schemas.microsoft.com/sharepoint/v3/contenttype/forms"/>
  </ds:schemaRefs>
</ds:datastoreItem>
</file>

<file path=customXml/itemProps3.xml><?xml version="1.0" encoding="utf-8"?>
<ds:datastoreItem xmlns:ds="http://schemas.openxmlformats.org/officeDocument/2006/customXml" ds:itemID="{A4E879E6-8FFE-4154-8F2A-F7518B89B376}">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Presentazione classica per assemblea generale aziendale</Template>
  <TotalTime>48</TotalTime>
  <Words>790</Words>
  <Application>Microsoft Office PowerPoint</Application>
  <PresentationFormat>Widescreen</PresentationFormat>
  <Paragraphs>80</Paragraphs>
  <Slides>25</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Aptos</vt:lpstr>
      <vt:lpstr>Arial</vt:lpstr>
      <vt:lpstr>Calibri</vt:lpstr>
      <vt:lpstr>Wingdings</vt:lpstr>
      <vt:lpstr>RetrospectVTI</vt:lpstr>
      <vt:lpstr>Immunotherapy and Mismatch Repair Deficiency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 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Grazie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 29-30 aprile Primo Corso ACCADEMIA SICOB Direttori: M. De Luca - M.A. Zappa</dc:title>
  <dc:creator>Eliana Rispoli</dc:creator>
  <cp:lastModifiedBy>vince</cp:lastModifiedBy>
  <cp:revision>11</cp:revision>
  <dcterms:created xsi:type="dcterms:W3CDTF">2022-02-27T17:36:31Z</dcterms:created>
  <dcterms:modified xsi:type="dcterms:W3CDTF">2025-02-03T09:29:13Z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